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5" r:id="rId3"/>
    <p:sldMasterId id="2147483657" r:id="rId4"/>
    <p:sldMasterId id="2147483663" r:id="rId5"/>
    <p:sldMasterId id="2147483681" r:id="rId6"/>
    <p:sldMasterId id="2147483692" r:id="rId7"/>
    <p:sldMasterId id="2147483703" r:id="rId8"/>
    <p:sldMasterId id="2147483714" r:id="rId9"/>
  </p:sldMasterIdLst>
  <p:notesMasterIdLst>
    <p:notesMasterId r:id="rId40"/>
  </p:notesMasterIdLst>
  <p:handoutMasterIdLst>
    <p:handoutMasterId r:id="rId41"/>
  </p:handoutMasterIdLst>
  <p:sldIdLst>
    <p:sldId id="325" r:id="rId10"/>
    <p:sldId id="257" r:id="rId11"/>
    <p:sldId id="258" r:id="rId12"/>
    <p:sldId id="367" r:id="rId13"/>
    <p:sldId id="368" r:id="rId14"/>
    <p:sldId id="369" r:id="rId15"/>
    <p:sldId id="370" r:id="rId16"/>
    <p:sldId id="329" r:id="rId17"/>
    <p:sldId id="288" r:id="rId18"/>
    <p:sldId id="372" r:id="rId19"/>
    <p:sldId id="375" r:id="rId20"/>
    <p:sldId id="290" r:id="rId21"/>
    <p:sldId id="286" r:id="rId22"/>
    <p:sldId id="376" r:id="rId23"/>
    <p:sldId id="291" r:id="rId24"/>
    <p:sldId id="293" r:id="rId25"/>
    <p:sldId id="294" r:id="rId26"/>
    <p:sldId id="360" r:id="rId27"/>
    <p:sldId id="361" r:id="rId28"/>
    <p:sldId id="362" r:id="rId29"/>
    <p:sldId id="363" r:id="rId30"/>
    <p:sldId id="364" r:id="rId31"/>
    <p:sldId id="378" r:id="rId32"/>
    <p:sldId id="365" r:id="rId33"/>
    <p:sldId id="379" r:id="rId34"/>
    <p:sldId id="377" r:id="rId35"/>
    <p:sldId id="366" r:id="rId36"/>
    <p:sldId id="373" r:id="rId37"/>
    <p:sldId id="374" r:id="rId38"/>
    <p:sldId id="260" r:id="rId39"/>
  </p:sldIdLst>
  <p:sldSz cx="12192000" cy="6858000"/>
  <p:notesSz cx="6797675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68D230F3-CF80-4859-8CE7-A43EE81993B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70AD4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70AD4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C083E6E3-FA7D-4D7B-A595-EF9225AFEA8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A488322-F2BA-4B5B-9748-0D474271808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1582" autoAdjust="0"/>
  </p:normalViewPr>
  <p:slideViewPr>
    <p:cSldViewPr snapToGrid="0">
      <p:cViewPr varScale="1">
        <p:scale>
          <a:sx n="84" d="100"/>
          <a:sy n="84" d="100"/>
        </p:scale>
        <p:origin x="70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UNPRESP.EXE\ARQUIVOS\GEBEN\Geral\Atu&#225;ria\Simuladores\Simulador%20Taxa%20de%20Adm\Simulador%20Adm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'Anual (2)'!$A$14:$A$733</c:f>
              <c:numCache>
                <c:formatCode>General</c:formatCode>
                <c:ptCount val="7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</c:numCache>
            </c:numRef>
          </c:cat>
          <c:val>
            <c:numRef>
              <c:f>'Anual (2)'!$E$14:$E$733</c:f>
              <c:numCache>
                <c:formatCode>_(* #,##0.00_);_(* \(#,##0.00\);_(* "-"??_);_(@_)</c:formatCode>
                <c:ptCount val="720"/>
                <c:pt idx="0">
                  <c:v>2367.4073086500007</c:v>
                </c:pt>
                <c:pt idx="1">
                  <c:v>4742.564892786997</c:v>
                </c:pt>
                <c:pt idx="2">
                  <c:v>7125.498124796175</c:v>
                </c:pt>
                <c:pt idx="3">
                  <c:v>9516.232460125304</c:v>
                </c:pt>
                <c:pt idx="4">
                  <c:v>11914.793437556669</c:v>
                </c:pt>
                <c:pt idx="5">
                  <c:v>14321.206679479883</c:v>
                </c:pt>
                <c:pt idx="6">
                  <c:v>16735.497892165589</c:v>
                </c:pt>
                <c:pt idx="7">
                  <c:v>19157.692866040077</c:v>
                </c:pt>
                <c:pt idx="8">
                  <c:v>21587.817475960779</c:v>
                </c:pt>
                <c:pt idx="9">
                  <c:v>24025.897681492679</c:v>
                </c:pt>
                <c:pt idx="10">
                  <c:v>26471.959527185623</c:v>
                </c:pt>
                <c:pt idx="11">
                  <c:v>28926.029142852531</c:v>
                </c:pt>
                <c:pt idx="12">
                  <c:v>31388.132743848531</c:v>
                </c:pt>
                <c:pt idx="13">
                  <c:v>33858.296631351011</c:v>
                </c:pt>
                <c:pt idx="14">
                  <c:v>36336.547192640559</c:v>
                </c:pt>
                <c:pt idx="15">
                  <c:v>38822.910901382857</c:v>
                </c:pt>
                <c:pt idx="16">
                  <c:v>41317.414317911476</c:v>
                </c:pt>
                <c:pt idx="17">
                  <c:v>43820.08408951162</c:v>
                </c:pt>
                <c:pt idx="18">
                  <c:v>46330.946950704754</c:v>
                </c:pt>
                <c:pt idx="19">
                  <c:v>48850.029723534222</c:v>
                </c:pt>
                <c:pt idx="20">
                  <c:v>51377.359317851755</c:v>
                </c:pt>
                <c:pt idx="21">
                  <c:v>53912.96273160493</c:v>
                </c:pt>
                <c:pt idx="22">
                  <c:v>56456.867051125591</c:v>
                </c:pt>
                <c:pt idx="23">
                  <c:v>59009.099451419177</c:v>
                </c:pt>
                <c:pt idx="24">
                  <c:v>61569.687196455023</c:v>
                </c:pt>
                <c:pt idx="25">
                  <c:v>64138.657639457597</c:v>
                </c:pt>
                <c:pt idx="26">
                  <c:v>66716.038223198731</c:v>
                </c:pt>
                <c:pt idx="27">
                  <c:v>69301.85648029072</c:v>
                </c:pt>
                <c:pt idx="28">
                  <c:v>71896.140033480493</c:v>
                </c:pt>
                <c:pt idx="29">
                  <c:v>74498.91659594464</c:v>
                </c:pt>
                <c:pt idx="30">
                  <c:v>77110.213971585501</c:v>
                </c:pt>
                <c:pt idx="31">
                  <c:v>79730.060055328155</c:v>
                </c:pt>
                <c:pt idx="32">
                  <c:v>82358.482833418384</c:v>
                </c:pt>
                <c:pt idx="33">
                  <c:v>84995.510383721688</c:v>
                </c:pt>
                <c:pt idx="34">
                  <c:v>87641.170876023185</c:v>
                </c:pt>
                <c:pt idx="35">
                  <c:v>90295.492572328512</c:v>
                </c:pt>
                <c:pt idx="36">
                  <c:v>92958.503827165783</c:v>
                </c:pt>
                <c:pt idx="37">
                  <c:v>95630.233087888468</c:v>
                </c:pt>
                <c:pt idx="38">
                  <c:v>98310.708894979238</c:v>
                </c:pt>
                <c:pt idx="39">
                  <c:v>100999.9598823549</c:v>
                </c:pt>
                <c:pt idx="40">
                  <c:v>103698.01477767226</c:v>
                </c:pt>
                <c:pt idx="41">
                  <c:v>106404.90240263498</c:v>
                </c:pt>
                <c:pt idx="42">
                  <c:v>109120.65167330147</c:v>
                </c:pt>
                <c:pt idx="43">
                  <c:v>111845.29160039383</c:v>
                </c:pt>
                <c:pt idx="44">
                  <c:v>114578.85128960767</c:v>
                </c:pt>
                <c:pt idx="45">
                  <c:v>117321.35994192312</c:v>
                </c:pt>
                <c:pt idx="46">
                  <c:v>120072.84685391666</c:v>
                </c:pt>
                <c:pt idx="47">
                  <c:v>122833.34141807421</c:v>
                </c:pt>
                <c:pt idx="48">
                  <c:v>125602.87312310498</c:v>
                </c:pt>
                <c:pt idx="49">
                  <c:v>128381.47155425657</c:v>
                </c:pt>
                <c:pt idx="50">
                  <c:v>131169.16639363099</c:v>
                </c:pt>
                <c:pt idx="51">
                  <c:v>133965.98742050168</c:v>
                </c:pt>
                <c:pt idx="52">
                  <c:v>136771.96451163173</c:v>
                </c:pt>
                <c:pt idx="53">
                  <c:v>139587.12764159296</c:v>
                </c:pt>
                <c:pt idx="54">
                  <c:v>142411.50688308611</c:v>
                </c:pt>
                <c:pt idx="55">
                  <c:v>145245.13240726216</c:v>
                </c:pt>
                <c:pt idx="56">
                  <c:v>148088.03448404456</c:v>
                </c:pt>
                <c:pt idx="57">
                  <c:v>150940.24348245261</c:v>
                </c:pt>
                <c:pt idx="58">
                  <c:v>153801.78987092592</c:v>
                </c:pt>
                <c:pt idx="59">
                  <c:v>156672.70421764976</c:v>
                </c:pt>
                <c:pt idx="60">
                  <c:v>159553.01719088177</c:v>
                </c:pt>
                <c:pt idx="61">
                  <c:v>162442.75955927942</c:v>
                </c:pt>
                <c:pt idx="62">
                  <c:v>165341.96219222882</c:v>
                </c:pt>
                <c:pt idx="63">
                  <c:v>168250.65606017434</c:v>
                </c:pt>
                <c:pt idx="64">
                  <c:v>171168.87223494961</c:v>
                </c:pt>
                <c:pt idx="65">
                  <c:v>174096.64189010928</c:v>
                </c:pt>
                <c:pt idx="66">
                  <c:v>177033.99630126217</c:v>
                </c:pt>
                <c:pt idx="67">
                  <c:v>179980.96684640527</c:v>
                </c:pt>
                <c:pt idx="68">
                  <c:v>182937.58500625897</c:v>
                </c:pt>
                <c:pt idx="69">
                  <c:v>185903.88236460337</c:v>
                </c:pt>
                <c:pt idx="70">
                  <c:v>188879.89060861559</c:v>
                </c:pt>
                <c:pt idx="71">
                  <c:v>191865.6415292084</c:v>
                </c:pt>
                <c:pt idx="72">
                  <c:v>194861.16702136968</c:v>
                </c:pt>
                <c:pt idx="73">
                  <c:v>197866.49908450324</c:v>
                </c:pt>
                <c:pt idx="74">
                  <c:v>200881.66982277061</c:v>
                </c:pt>
                <c:pt idx="75">
                  <c:v>203906.71144543396</c:v>
                </c:pt>
                <c:pt idx="76">
                  <c:v>206941.65626720022</c:v>
                </c:pt>
                <c:pt idx="77">
                  <c:v>209986.53670856627</c:v>
                </c:pt>
                <c:pt idx="78">
                  <c:v>213041.38529616527</c:v>
                </c:pt>
                <c:pt idx="79">
                  <c:v>216106.2346631141</c:v>
                </c:pt>
                <c:pt idx="80">
                  <c:v>219181.11754936195</c:v>
                </c:pt>
                <c:pt idx="81">
                  <c:v>222266.06680204012</c:v>
                </c:pt>
                <c:pt idx="82">
                  <c:v>225361.11537581283</c:v>
                </c:pt>
                <c:pt idx="83">
                  <c:v>228466.29633322934</c:v>
                </c:pt>
                <c:pt idx="84">
                  <c:v>231581.64284507709</c:v>
                </c:pt>
                <c:pt idx="85">
                  <c:v>234707.18819073599</c:v>
                </c:pt>
                <c:pt idx="86">
                  <c:v>237842.96575853406</c:v>
                </c:pt>
                <c:pt idx="87">
                  <c:v>240989.00904610395</c:v>
                </c:pt>
                <c:pt idx="88">
                  <c:v>244145.35166074088</c:v>
                </c:pt>
                <c:pt idx="89">
                  <c:v>247312.0273197616</c:v>
                </c:pt>
                <c:pt idx="90">
                  <c:v>250489.06985086456</c:v>
                </c:pt>
                <c:pt idx="91">
                  <c:v>253676.51319249134</c:v>
                </c:pt>
                <c:pt idx="92">
                  <c:v>256874.39139418912</c:v>
                </c:pt>
                <c:pt idx="93">
                  <c:v>260082.73861697441</c:v>
                </c:pt>
                <c:pt idx="94">
                  <c:v>263301.58913369809</c:v>
                </c:pt>
                <c:pt idx="95">
                  <c:v>266530.97732941131</c:v>
                </c:pt>
                <c:pt idx="96">
                  <c:v>269770.93770173297</c:v>
                </c:pt>
                <c:pt idx="97">
                  <c:v>273021.50486121827</c:v>
                </c:pt>
                <c:pt idx="98">
                  <c:v>276282.71353172831</c:v>
                </c:pt>
                <c:pt idx="99">
                  <c:v>279554.59855080105</c:v>
                </c:pt>
                <c:pt idx="100">
                  <c:v>282837.19487002346</c:v>
                </c:pt>
                <c:pt idx="101">
                  <c:v>286130.53755540506</c:v>
                </c:pt>
                <c:pt idx="102">
                  <c:v>289434.66178775218</c:v>
                </c:pt>
                <c:pt idx="103">
                  <c:v>292749.60286304407</c:v>
                </c:pt>
                <c:pt idx="104">
                  <c:v>296075.3961928098</c:v>
                </c:pt>
                <c:pt idx="105">
                  <c:v>299412.07730450656</c:v>
                </c:pt>
                <c:pt idx="106">
                  <c:v>302759.68184189918</c:v>
                </c:pt>
                <c:pt idx="107">
                  <c:v>306118.24556544091</c:v>
                </c:pt>
                <c:pt idx="108">
                  <c:v>309487.80435265548</c:v>
                </c:pt>
                <c:pt idx="109">
                  <c:v>312868.39419852017</c:v>
                </c:pt>
                <c:pt idx="110">
                  <c:v>316260.05121585057</c:v>
                </c:pt>
                <c:pt idx="111">
                  <c:v>319662.8116356862</c:v>
                </c:pt>
                <c:pt idx="112">
                  <c:v>323076.71180767752</c:v>
                </c:pt>
                <c:pt idx="113">
                  <c:v>326501.78820047434</c:v>
                </c:pt>
                <c:pt idx="114">
                  <c:v>329938.07740211533</c:v>
                </c:pt>
                <c:pt idx="115">
                  <c:v>333385.61612041888</c:v>
                </c:pt>
                <c:pt idx="116">
                  <c:v>336844.44118337519</c:v>
                </c:pt>
                <c:pt idx="117">
                  <c:v>340314.58953953983</c:v>
                </c:pt>
                <c:pt idx="118">
                  <c:v>343796.09825842816</c:v>
                </c:pt>
                <c:pt idx="119">
                  <c:v>347289.00453091157</c:v>
                </c:pt>
                <c:pt idx="120">
                  <c:v>350793.34566961467</c:v>
                </c:pt>
                <c:pt idx="121">
                  <c:v>354309.15910931397</c:v>
                </c:pt>
                <c:pt idx="122">
                  <c:v>357836.48240733758</c:v>
                </c:pt>
                <c:pt idx="123">
                  <c:v>361375.35324396665</c:v>
                </c:pt>
                <c:pt idx="124">
                  <c:v>364925.80942283763</c:v>
                </c:pt>
                <c:pt idx="125">
                  <c:v>368487.88887134637</c:v>
                </c:pt>
                <c:pt idx="126">
                  <c:v>372061.62964105303</c:v>
                </c:pt>
                <c:pt idx="127">
                  <c:v>375647.06990808871</c:v>
                </c:pt>
                <c:pt idx="128">
                  <c:v>379244.24797356332</c:v>
                </c:pt>
                <c:pt idx="129">
                  <c:v>382853.20226397453</c:v>
                </c:pt>
                <c:pt idx="130">
                  <c:v>386473.97133161838</c:v>
                </c:pt>
                <c:pt idx="131">
                  <c:v>390106.59385500115</c:v>
                </c:pt>
                <c:pt idx="132">
                  <c:v>393751.10863925243</c:v>
                </c:pt>
                <c:pt idx="133">
                  <c:v>397407.55461653968</c:v>
                </c:pt>
                <c:pt idx="134">
                  <c:v>401075.97084648424</c:v>
                </c:pt>
                <c:pt idx="135">
                  <c:v>404756.39651657845</c:v>
                </c:pt>
                <c:pt idx="136">
                  <c:v>408448.87094260426</c:v>
                </c:pt>
                <c:pt idx="137">
                  <c:v>412153.4335690533</c:v>
                </c:pt>
                <c:pt idx="138">
                  <c:v>415870.12396954821</c:v>
                </c:pt>
                <c:pt idx="139">
                  <c:v>419598.98184726533</c:v>
                </c:pt>
                <c:pt idx="140">
                  <c:v>423340.0470353589</c:v>
                </c:pt>
                <c:pt idx="141">
                  <c:v>427093.35949738655</c:v>
                </c:pt>
                <c:pt idx="142">
                  <c:v>430858.95932773617</c:v>
                </c:pt>
                <c:pt idx="143">
                  <c:v>434636.88675205421</c:v>
                </c:pt>
                <c:pt idx="144">
                  <c:v>438427.18212767551</c:v>
                </c:pt>
                <c:pt idx="145">
                  <c:v>442229.88594405429</c:v>
                </c:pt>
                <c:pt idx="146">
                  <c:v>446045.03882319666</c:v>
                </c:pt>
                <c:pt idx="147">
                  <c:v>449872.68152009463</c:v>
                </c:pt>
                <c:pt idx="148">
                  <c:v>453712.8549231615</c:v>
                </c:pt>
                <c:pt idx="149">
                  <c:v>457565.60005466855</c:v>
                </c:pt>
                <c:pt idx="150">
                  <c:v>461430.9580711833</c:v>
                </c:pt>
                <c:pt idx="151">
                  <c:v>465308.97026400914</c:v>
                </c:pt>
                <c:pt idx="152">
                  <c:v>469199.67805962649</c:v>
                </c:pt>
                <c:pt idx="153">
                  <c:v>473103.12302013522</c:v>
                </c:pt>
                <c:pt idx="154">
                  <c:v>477019.34684369882</c:v>
                </c:pt>
                <c:pt idx="155">
                  <c:v>480948.39136498963</c:v>
                </c:pt>
                <c:pt idx="156">
                  <c:v>484890.29855563579</c:v>
                </c:pt>
                <c:pt idx="157">
                  <c:v>488845.1105246697</c:v>
                </c:pt>
                <c:pt idx="158">
                  <c:v>492812.86951897776</c:v>
                </c:pt>
                <c:pt idx="159">
                  <c:v>496793.61792375165</c:v>
                </c:pt>
                <c:pt idx="160">
                  <c:v>500787.39826294116</c:v>
                </c:pt>
                <c:pt idx="161">
                  <c:v>504794.25319970847</c:v>
                </c:pt>
                <c:pt idx="162">
                  <c:v>508814.22553688375</c:v>
                </c:pt>
                <c:pt idx="163">
                  <c:v>512847.35821742262</c:v>
                </c:pt>
                <c:pt idx="164">
                  <c:v>516893.69432486466</c:v>
                </c:pt>
                <c:pt idx="165">
                  <c:v>520953.27708379377</c:v>
                </c:pt>
                <c:pt idx="166">
                  <c:v>525026.14986029989</c:v>
                </c:pt>
                <c:pt idx="167">
                  <c:v>529112.35616244224</c:v>
                </c:pt>
                <c:pt idx="168">
                  <c:v>533211.9396407142</c:v>
                </c:pt>
                <c:pt idx="169">
                  <c:v>537324.94408850942</c:v>
                </c:pt>
                <c:pt idx="170">
                  <c:v>541451.41344258981</c:v>
                </c:pt>
                <c:pt idx="171">
                  <c:v>545591.39178355457</c:v>
                </c:pt>
                <c:pt idx="172">
                  <c:v>549744.92333631159</c:v>
                </c:pt>
                <c:pt idx="173">
                  <c:v>553912.05247054959</c:v>
                </c:pt>
                <c:pt idx="174">
                  <c:v>558092.82370121183</c:v>
                </c:pt>
                <c:pt idx="175">
                  <c:v>562287.28168897214</c:v>
                </c:pt>
                <c:pt idx="176">
                  <c:v>566495.47124071175</c:v>
                </c:pt>
                <c:pt idx="177">
                  <c:v>570717.43730999797</c:v>
                </c:pt>
                <c:pt idx="178">
                  <c:v>574953.22499756434</c:v>
                </c:pt>
                <c:pt idx="179">
                  <c:v>579202.8795517924</c:v>
                </c:pt>
                <c:pt idx="180">
                  <c:v>583466.44636919524</c:v>
                </c:pt>
                <c:pt idx="181">
                  <c:v>587743.97099490231</c:v>
                </c:pt>
                <c:pt idx="182">
                  <c:v>592035.49912314583</c:v>
                </c:pt>
                <c:pt idx="183">
                  <c:v>596341.07659774926</c:v>
                </c:pt>
                <c:pt idx="184">
                  <c:v>600660.7494126166</c:v>
                </c:pt>
                <c:pt idx="185">
                  <c:v>604994.56371222402</c:v>
                </c:pt>
                <c:pt idx="186">
                  <c:v>609342.56579211273</c:v>
                </c:pt>
                <c:pt idx="187">
                  <c:v>613704.80209938355</c:v>
                </c:pt>
                <c:pt idx="188">
                  <c:v>618081.31923319283</c:v>
                </c:pt>
                <c:pt idx="189">
                  <c:v>622472.16394525045</c:v>
                </c:pt>
                <c:pt idx="190">
                  <c:v>626877.38314031938</c:v>
                </c:pt>
                <c:pt idx="191">
                  <c:v>631297.02387671662</c:v>
                </c:pt>
                <c:pt idx="192">
                  <c:v>635731.13336681551</c:v>
                </c:pt>
                <c:pt idx="193">
                  <c:v>640179.75897755078</c:v>
                </c:pt>
                <c:pt idx="194">
                  <c:v>644642.94823092408</c:v>
                </c:pt>
                <c:pt idx="195">
                  <c:v>649120.74880451162</c:v>
                </c:pt>
                <c:pt idx="196">
                  <c:v>653613.20853197365</c:v>
                </c:pt>
                <c:pt idx="197">
                  <c:v>658120.37540356547</c:v>
                </c:pt>
                <c:pt idx="198">
                  <c:v>662642.29756664974</c:v>
                </c:pt>
                <c:pt idx="199">
                  <c:v>667179.02332621138</c:v>
                </c:pt>
                <c:pt idx="200">
                  <c:v>671730.60114537296</c:v>
                </c:pt>
                <c:pt idx="201">
                  <c:v>676297.07964591298</c:v>
                </c:pt>
                <c:pt idx="202">
                  <c:v>680878.50760878471</c:v>
                </c:pt>
                <c:pt idx="203">
                  <c:v>685474.93397463777</c:v>
                </c:pt>
                <c:pt idx="204">
                  <c:v>690086.40784434066</c:v>
                </c:pt>
                <c:pt idx="205">
                  <c:v>694712.9784795054</c:v>
                </c:pt>
                <c:pt idx="206">
                  <c:v>699354.69530301366</c:v>
                </c:pt>
                <c:pt idx="207">
                  <c:v>704011.60789954476</c:v>
                </c:pt>
                <c:pt idx="208">
                  <c:v>708683.76601610531</c:v>
                </c:pt>
                <c:pt idx="209">
                  <c:v>713371.21956256079</c:v>
                </c:pt>
                <c:pt idx="210">
                  <c:v>718074.0186121685</c:v>
                </c:pt>
                <c:pt idx="211">
                  <c:v>722792.2134021126</c:v>
                </c:pt>
                <c:pt idx="212">
                  <c:v>727525.85433404066</c:v>
                </c:pt>
                <c:pt idx="213">
                  <c:v>732274.99197460222</c:v>
                </c:pt>
                <c:pt idx="214">
                  <c:v>737039.67705598881</c:v>
                </c:pt>
                <c:pt idx="215">
                  <c:v>741819.960476476</c:v>
                </c:pt>
                <c:pt idx="216">
                  <c:v>746615.89330096706</c:v>
                </c:pt>
                <c:pt idx="217">
                  <c:v>751427.52676153835</c:v>
                </c:pt>
                <c:pt idx="218">
                  <c:v>756254.91225798696</c:v>
                </c:pt>
                <c:pt idx="219">
                  <c:v>761098.10135837924</c:v>
                </c:pt>
                <c:pt idx="220">
                  <c:v>765957.14579960215</c:v>
                </c:pt>
                <c:pt idx="221">
                  <c:v>770832.09748791577</c:v>
                </c:pt>
                <c:pt idx="222">
                  <c:v>775723.00849950779</c:v>
                </c:pt>
                <c:pt idx="223">
                  <c:v>780629.93108104961</c:v>
                </c:pt>
                <c:pt idx="224">
                  <c:v>785552.91765025479</c:v>
                </c:pt>
                <c:pt idx="225">
                  <c:v>790492.0207964388</c:v>
                </c:pt>
                <c:pt idx="226">
                  <c:v>795447.2932810809</c:v>
                </c:pt>
                <c:pt idx="227">
                  <c:v>800418.78803838755</c:v>
                </c:pt>
                <c:pt idx="228">
                  <c:v>805406.55817585823</c:v>
                </c:pt>
                <c:pt idx="229">
                  <c:v>810410.65697485243</c:v>
                </c:pt>
                <c:pt idx="230">
                  <c:v>815431.13789115893</c:v>
                </c:pt>
                <c:pt idx="231">
                  <c:v>820468.05455556687</c:v>
                </c:pt>
                <c:pt idx="232">
                  <c:v>825521.46077443869</c:v>
                </c:pt>
                <c:pt idx="233">
                  <c:v>830591.41053028486</c:v>
                </c:pt>
                <c:pt idx="234">
                  <c:v>835677.95798234048</c:v>
                </c:pt>
                <c:pt idx="235">
                  <c:v>840781.15746714396</c:v>
                </c:pt>
                <c:pt idx="236">
                  <c:v>845901.06349911739</c:v>
                </c:pt>
                <c:pt idx="237">
                  <c:v>851037.73077114881</c:v>
                </c:pt>
                <c:pt idx="238">
                  <c:v>856191.21415517654</c:v>
                </c:pt>
                <c:pt idx="239">
                  <c:v>861361.56870277552</c:v>
                </c:pt>
                <c:pt idx="240">
                  <c:v>866548.84964574501</c:v>
                </c:pt>
                <c:pt idx="241">
                  <c:v>871753.11239669891</c:v>
                </c:pt>
                <c:pt idx="242">
                  <c:v>876974.41254965763</c:v>
                </c:pt>
                <c:pt idx="243">
                  <c:v>882212.80588064191</c:v>
                </c:pt>
                <c:pt idx="244">
                  <c:v>887468.34834826866</c:v>
                </c:pt>
                <c:pt idx="245">
                  <c:v>892741.0960943487</c:v>
                </c:pt>
                <c:pt idx="246">
                  <c:v>898031.1054444866</c:v>
                </c:pt>
                <c:pt idx="247">
                  <c:v>903338.43290868227</c:v>
                </c:pt>
                <c:pt idx="248">
                  <c:v>908663.13518193457</c:v>
                </c:pt>
                <c:pt idx="249">
                  <c:v>914005.26914484717</c:v>
                </c:pt>
                <c:pt idx="250">
                  <c:v>919364.89186423609</c:v>
                </c:pt>
                <c:pt idx="251">
                  <c:v>924742.06059373904</c:v>
                </c:pt>
                <c:pt idx="252">
                  <c:v>930136.83277442737</c:v>
                </c:pt>
                <c:pt idx="253">
                  <c:v>935549.26603541954</c:v>
                </c:pt>
                <c:pt idx="254">
                  <c:v>940979.41819449665</c:v>
                </c:pt>
                <c:pt idx="255">
                  <c:v>946427.34725872031</c:v>
                </c:pt>
                <c:pt idx="256">
                  <c:v>951893.11142505216</c:v>
                </c:pt>
                <c:pt idx="257">
                  <c:v>957376.76908097544</c:v>
                </c:pt>
                <c:pt idx="258">
                  <c:v>962878.37880511885</c:v>
                </c:pt>
                <c:pt idx="259">
                  <c:v>968397.99936788238</c:v>
                </c:pt>
                <c:pt idx="260">
                  <c:v>973935.68973206484</c:v>
                </c:pt>
                <c:pt idx="261">
                  <c:v>979491.50905349397</c:v>
                </c:pt>
                <c:pt idx="262">
                  <c:v>985065.51668165845</c:v>
                </c:pt>
                <c:pt idx="263">
                  <c:v>990657.7721603415</c:v>
                </c:pt>
                <c:pt idx="264">
                  <c:v>996268.33522825735</c:v>
                </c:pt>
                <c:pt idx="265">
                  <c:v>1001897.2658196891</c:v>
                </c:pt>
                <c:pt idx="266">
                  <c:v>1007544.6240651293</c:v>
                </c:pt>
                <c:pt idx="267">
                  <c:v>1013210.470291922</c:v>
                </c:pt>
                <c:pt idx="268">
                  <c:v>1018894.865024907</c:v>
                </c:pt>
                <c:pt idx="269">
                  <c:v>1024597.8689870673</c:v>
                </c:pt>
                <c:pt idx="270">
                  <c:v>1030319.5431001764</c:v>
                </c:pt>
                <c:pt idx="271">
                  <c:v>1036059.9484854504</c:v>
                </c:pt>
                <c:pt idx="272">
                  <c:v>1041819.1464642001</c:v>
                </c:pt>
                <c:pt idx="273">
                  <c:v>1047597.1985584864</c:v>
                </c:pt>
                <c:pt idx="274">
                  <c:v>1053394.1664917774</c:v>
                </c:pt>
                <c:pt idx="275">
                  <c:v>1059210.1121896077</c:v>
                </c:pt>
                <c:pt idx="276">
                  <c:v>1065045.0977802402</c:v>
                </c:pt>
                <c:pt idx="277">
                  <c:v>1070899.1855953294</c:v>
                </c:pt>
                <c:pt idx="278">
                  <c:v>1076772.4381705872</c:v>
                </c:pt>
                <c:pt idx="279">
                  <c:v>1082664.9182464515</c:v>
                </c:pt>
                <c:pt idx="280">
                  <c:v>1088576.6887687561</c:v>
                </c:pt>
                <c:pt idx="281">
                  <c:v>1094507.8128894027</c:v>
                </c:pt>
                <c:pt idx="282">
                  <c:v>1100458.3539670364</c:v>
                </c:pt>
                <c:pt idx="283">
                  <c:v>1106428.3755677214</c:v>
                </c:pt>
                <c:pt idx="284">
                  <c:v>1112417.9414656211</c:v>
                </c:pt>
                <c:pt idx="285">
                  <c:v>1118427.1156436789</c:v>
                </c:pt>
                <c:pt idx="286">
                  <c:v>1124455.9622943015</c:v>
                </c:pt>
                <c:pt idx="287">
                  <c:v>1130504.5458200451</c:v>
                </c:pt>
                <c:pt idx="288">
                  <c:v>1136572.9308343029</c:v>
                </c:pt>
                <c:pt idx="289">
                  <c:v>1142661.1821619954</c:v>
                </c:pt>
                <c:pt idx="290">
                  <c:v>1148769.3648402635</c:v>
                </c:pt>
                <c:pt idx="291">
                  <c:v>1154897.5441191625</c:v>
                </c:pt>
                <c:pt idx="292">
                  <c:v>1161045.7854623592</c:v>
                </c:pt>
                <c:pt idx="293">
                  <c:v>1167214.1545478317</c:v>
                </c:pt>
                <c:pt idx="294">
                  <c:v>1173402.7172685706</c:v>
                </c:pt>
                <c:pt idx="295">
                  <c:v>1179611.539733283</c:v>
                </c:pt>
                <c:pt idx="296">
                  <c:v>1185840.6882670987</c:v>
                </c:pt>
                <c:pt idx="297">
                  <c:v>1192090.2294122789</c:v>
                </c:pt>
                <c:pt idx="298">
                  <c:v>1198360.2299289263</c:v>
                </c:pt>
                <c:pt idx="299">
                  <c:v>1204650.7567956997</c:v>
                </c:pt>
                <c:pt idx="300">
                  <c:v>1210961.8772105279</c:v>
                </c:pt>
                <c:pt idx="301">
                  <c:v>1217293.6585913282</c:v>
                </c:pt>
                <c:pt idx="302">
                  <c:v>1223646.1685767272</c:v>
                </c:pt>
                <c:pt idx="303">
                  <c:v>1230019.4750267821</c:v>
                </c:pt>
                <c:pt idx="304">
                  <c:v>1236413.6460237068</c:v>
                </c:pt>
                <c:pt idx="305">
                  <c:v>1242828.7498725981</c:v>
                </c:pt>
                <c:pt idx="306">
                  <c:v>1249264.8551021665</c:v>
                </c:pt>
                <c:pt idx="307">
                  <c:v>1255722.0304654674</c:v>
                </c:pt>
                <c:pt idx="308">
                  <c:v>1262200.3449406358</c:v>
                </c:pt>
                <c:pt idx="309">
                  <c:v>1268699.8677316231</c:v>
                </c:pt>
                <c:pt idx="310">
                  <c:v>1275220.6682689367</c:v>
                </c:pt>
                <c:pt idx="311">
                  <c:v>1281762.816210381</c:v>
                </c:pt>
                <c:pt idx="312">
                  <c:v>1288326.3814418023</c:v>
                </c:pt>
                <c:pt idx="313">
                  <c:v>1294911.4340778347</c:v>
                </c:pt>
                <c:pt idx="314">
                  <c:v>1301518.0444626496</c:v>
                </c:pt>
                <c:pt idx="315">
                  <c:v>1308146.2831707066</c:v>
                </c:pt>
                <c:pt idx="316">
                  <c:v>1314796.2210075082</c:v>
                </c:pt>
                <c:pt idx="317">
                  <c:v>1321467.9290103554</c:v>
                </c:pt>
                <c:pt idx="318">
                  <c:v>1328161.4784491064</c:v>
                </c:pt>
                <c:pt idx="319">
                  <c:v>1334876.9408269394</c:v>
                </c:pt>
                <c:pt idx="320">
                  <c:v>1341614.3878811146</c:v>
                </c:pt>
                <c:pt idx="321">
                  <c:v>1348373.8915837414</c:v>
                </c:pt>
                <c:pt idx="322">
                  <c:v>1355155.5241425475</c:v>
                </c:pt>
                <c:pt idx="323">
                  <c:v>1361959.3580016496</c:v>
                </c:pt>
                <c:pt idx="324">
                  <c:v>1368785.4658423276</c:v>
                </c:pt>
                <c:pt idx="325">
                  <c:v>1375633.9205838013</c:v>
                </c:pt>
                <c:pt idx="326">
                  <c:v>1382504.7953840087</c:v>
                </c:pt>
                <c:pt idx="327">
                  <c:v>1389398.1636403881</c:v>
                </c:pt>
                <c:pt idx="328">
                  <c:v>1396314.0989906618</c:v>
                </c:pt>
                <c:pt idx="329">
                  <c:v>1403252.6753136227</c:v>
                </c:pt>
                <c:pt idx="330">
                  <c:v>1410213.9667299238</c:v>
                </c:pt>
                <c:pt idx="331">
                  <c:v>1417198.04760287</c:v>
                </c:pt>
                <c:pt idx="332">
                  <c:v>1424204.9925392121</c:v>
                </c:pt>
                <c:pt idx="333">
                  <c:v>1431234.876389944</c:v>
                </c:pt>
                <c:pt idx="334">
                  <c:v>1438287.7742511022</c:v>
                </c:pt>
                <c:pt idx="335">
                  <c:v>1445363.7614645683</c:v>
                </c:pt>
                <c:pt idx="336">
                  <c:v>1452462.9136188736</c:v>
                </c:pt>
                <c:pt idx="337">
                  <c:v>1459585.3065500061</c:v>
                </c:pt>
                <c:pt idx="338">
                  <c:v>1466731.0163422218</c:v>
                </c:pt>
                <c:pt idx="339">
                  <c:v>1473900.1193288562</c:v>
                </c:pt>
                <c:pt idx="340">
                  <c:v>1481092.6920931409</c:v>
                </c:pt>
                <c:pt idx="341">
                  <c:v>1488308.8114690203</c:v>
                </c:pt>
                <c:pt idx="342">
                  <c:v>1495548.5545419736</c:v>
                </c:pt>
                <c:pt idx="343">
                  <c:v>1502811.9986498377</c:v>
                </c:pt>
                <c:pt idx="344">
                  <c:v>1510099.2213836336</c:v>
                </c:pt>
                <c:pt idx="345">
                  <c:v>1517410.3005883947</c:v>
                </c:pt>
                <c:pt idx="346">
                  <c:v>1524745.3143639993</c:v>
                </c:pt>
                <c:pt idx="347">
                  <c:v>1532104.341066004</c:v>
                </c:pt>
                <c:pt idx="348">
                  <c:v>1539487.4593064815</c:v>
                </c:pt>
                <c:pt idx="349">
                  <c:v>1546894.7479548594</c:v>
                </c:pt>
                <c:pt idx="350">
                  <c:v>1554326.2861387637</c:v>
                </c:pt>
                <c:pt idx="351">
                  <c:v>1561782.1532448635</c:v>
                </c:pt>
                <c:pt idx="352">
                  <c:v>1569262.4289197195</c:v>
                </c:pt>
                <c:pt idx="353">
                  <c:v>1576767.193070634</c:v>
                </c:pt>
                <c:pt idx="354">
                  <c:v>1584296.5258665055</c:v>
                </c:pt>
                <c:pt idx="355">
                  <c:v>1591850.5077386841</c:v>
                </c:pt>
                <c:pt idx="356">
                  <c:v>1599429.2193818318</c:v>
                </c:pt>
                <c:pt idx="357">
                  <c:v>1607032.7417547836</c:v>
                </c:pt>
                <c:pt idx="358">
                  <c:v>1614661.1560814125</c:v>
                </c:pt>
                <c:pt idx="359">
                  <c:v>1622314.5438514974</c:v>
                </c:pt>
                <c:pt idx="360">
                  <c:v>1629992.9868215939</c:v>
                </c:pt>
                <c:pt idx="361">
                  <c:v>1637696.567015907</c:v>
                </c:pt>
                <c:pt idx="362">
                  <c:v>1645425.3667271675</c:v>
                </c:pt>
                <c:pt idx="363">
                  <c:v>1653179.4685175114</c:v>
                </c:pt>
                <c:pt idx="364">
                  <c:v>1660958.9552193617</c:v>
                </c:pt>
                <c:pt idx="365">
                  <c:v>1668763.9099363128</c:v>
                </c:pt>
                <c:pt idx="366">
                  <c:v>1676594.4160440192</c:v>
                </c:pt>
                <c:pt idx="367">
                  <c:v>1684450.5571910851</c:v>
                </c:pt>
                <c:pt idx="368">
                  <c:v>1692332.4172999586</c:v>
                </c:pt>
                <c:pt idx="369">
                  <c:v>1700240.0805678284</c:v>
                </c:pt>
                <c:pt idx="370">
                  <c:v>1708173.6314675224</c:v>
                </c:pt>
                <c:pt idx="371">
                  <c:v>1716133.1547484107</c:v>
                </c:pt>
                <c:pt idx="372">
                  <c:v>1724118.735437311</c:v>
                </c:pt>
                <c:pt idx="373">
                  <c:v>1732130.4588393965</c:v>
                </c:pt>
                <c:pt idx="374">
                  <c:v>1740168.4105391074</c:v>
                </c:pt>
                <c:pt idx="375">
                  <c:v>1748232.6764010652</c:v>
                </c:pt>
                <c:pt idx="376">
                  <c:v>1756323.3425709894</c:v>
                </c:pt>
                <c:pt idx="377">
                  <c:v>1764440.4954766186</c:v>
                </c:pt>
                <c:pt idx="378">
                  <c:v>1772584.2218286332</c:v>
                </c:pt>
                <c:pt idx="379">
                  <c:v>1780754.6086215817</c:v>
                </c:pt>
                <c:pt idx="380">
                  <c:v>1788951.7431348101</c:v>
                </c:pt>
                <c:pt idx="381">
                  <c:v>1797175.7129333946</c:v>
                </c:pt>
                <c:pt idx="382">
                  <c:v>1805426.6058690762</c:v>
                </c:pt>
                <c:pt idx="383">
                  <c:v>1813704.5100812002</c:v>
                </c:pt>
                <c:pt idx="384">
                  <c:v>1822009.5139976565</c:v>
                </c:pt>
                <c:pt idx="385">
                  <c:v>1830341.7063358256</c:v>
                </c:pt>
                <c:pt idx="386">
                  <c:v>1838701.1761035251</c:v>
                </c:pt>
                <c:pt idx="387">
                  <c:v>1847088.0125999611</c:v>
                </c:pt>
                <c:pt idx="388">
                  <c:v>1855502.3054166823</c:v>
                </c:pt>
                <c:pt idx="389">
                  <c:v>1863944.1444385366</c:v>
                </c:pt>
                <c:pt idx="390">
                  <c:v>1872413.6198446318</c:v>
                </c:pt>
                <c:pt idx="391">
                  <c:v>1880910.8221092981</c:v>
                </c:pt>
                <c:pt idx="392">
                  <c:v>1889435.8420030556</c:v>
                </c:pt>
                <c:pt idx="393">
                  <c:v>1897988.7705935836</c:v>
                </c:pt>
                <c:pt idx="394">
                  <c:v>1906569.6992466925</c:v>
                </c:pt>
                <c:pt idx="395">
                  <c:v>1915178.7196273014</c:v>
                </c:pt>
                <c:pt idx="396">
                  <c:v>1923815.923700416</c:v>
                </c:pt>
                <c:pt idx="397">
                  <c:v>1932481.4037321117</c:v>
                </c:pt>
                <c:pt idx="398">
                  <c:v>1941175.252290519</c:v>
                </c:pt>
                <c:pt idx="399">
                  <c:v>1949897.5622468125</c:v>
                </c:pt>
                <c:pt idx="400">
                  <c:v>1958648.4267762026</c:v>
                </c:pt>
                <c:pt idx="401">
                  <c:v>1967427.9393589313</c:v>
                </c:pt>
                <c:pt idx="402">
                  <c:v>1976236.1937812702</c:v>
                </c:pt>
                <c:pt idx="403">
                  <c:v>1985073.2841365233</c:v>
                </c:pt>
                <c:pt idx="404">
                  <c:v>1993939.3048260312</c:v>
                </c:pt>
                <c:pt idx="405">
                  <c:v>2002834.3505601801</c:v>
                </c:pt>
                <c:pt idx="406">
                  <c:v>2011758.5163594135</c:v>
                </c:pt>
                <c:pt idx="407">
                  <c:v>2020711.8975552467</c:v>
                </c:pt>
                <c:pt idx="408">
                  <c:v>2029694.589791286</c:v>
                </c:pt>
                <c:pt idx="409">
                  <c:v>2038706.6890242496</c:v>
                </c:pt>
                <c:pt idx="410">
                  <c:v>2047748.2915249933</c:v>
                </c:pt>
                <c:pt idx="411">
                  <c:v>2056819.4938795385</c:v>
                </c:pt>
                <c:pt idx="412">
                  <c:v>2065920.3929901042</c:v>
                </c:pt>
                <c:pt idx="413">
                  <c:v>2075051.0860761418</c:v>
                </c:pt>
                <c:pt idx="414">
                  <c:v>2084211.6706753743</c:v>
                </c:pt>
                <c:pt idx="415">
                  <c:v>2093402.2446448375</c:v>
                </c:pt>
                <c:pt idx="416">
                  <c:v>2102622.9061619258</c:v>
                </c:pt>
                <c:pt idx="417">
                  <c:v>2111873.7537254412</c:v>
                </c:pt>
                <c:pt idx="418">
                  <c:v>2121154.8861566442</c:v>
                </c:pt>
                <c:pt idx="419">
                  <c:v>2130466.4026003112</c:v>
                </c:pt>
                <c:pt idx="420">
                  <c:v>2126279.5611411608</c:v>
                </c:pt>
                <c:pt idx="421">
                  <c:v>2122079.0130525636</c:v>
                </c:pt>
                <c:pt idx="422">
                  <c:v>2117864.7134625819</c:v>
                </c:pt>
                <c:pt idx="423">
                  <c:v>2113636.6173523781</c:v>
                </c:pt>
                <c:pt idx="424">
                  <c:v>2109394.6795557356</c:v>
                </c:pt>
                <c:pt idx="425">
                  <c:v>2105138.8547585746</c:v>
                </c:pt>
                <c:pt idx="426">
                  <c:v>2100869.0974984691</c:v>
                </c:pt>
                <c:pt idx="427">
                  <c:v>2096585.3621641607</c:v>
                </c:pt>
                <c:pt idx="428">
                  <c:v>2092287.602995072</c:v>
                </c:pt>
                <c:pt idx="429">
                  <c:v>2087975.7740808171</c:v>
                </c:pt>
                <c:pt idx="430">
                  <c:v>2083649.8293607116</c:v>
                </c:pt>
                <c:pt idx="431">
                  <c:v>2079309.7226232805</c:v>
                </c:pt>
                <c:pt idx="432">
                  <c:v>2074955.4075057639</c:v>
                </c:pt>
                <c:pt idx="433">
                  <c:v>2070586.8374936229</c:v>
                </c:pt>
                <c:pt idx="434">
                  <c:v>2066203.9659200418</c:v>
                </c:pt>
                <c:pt idx="435">
                  <c:v>2061806.74596543</c:v>
                </c:pt>
                <c:pt idx="436">
                  <c:v>2057395.1306569218</c:v>
                </c:pt>
                <c:pt idx="437">
                  <c:v>2052969.0728678743</c:v>
                </c:pt>
                <c:pt idx="438">
                  <c:v>2048528.5253173646</c:v>
                </c:pt>
                <c:pt idx="439">
                  <c:v>2044073.4405696839</c:v>
                </c:pt>
                <c:pt idx="440">
                  <c:v>2039603.7710338316</c:v>
                </c:pt>
                <c:pt idx="441">
                  <c:v>2035119.4689630067</c:v>
                </c:pt>
                <c:pt idx="442">
                  <c:v>2030620.4864540971</c:v>
                </c:pt>
                <c:pt idx="443">
                  <c:v>2026106.7754471686</c:v>
                </c:pt>
                <c:pt idx="444">
                  <c:v>2021578.2877249515</c:v>
                </c:pt>
                <c:pt idx="445">
                  <c:v>2017034.9749123249</c:v>
                </c:pt>
                <c:pt idx="446">
                  <c:v>2012476.7884758005</c:v>
                </c:pt>
                <c:pt idx="447">
                  <c:v>2007903.6797230043</c:v>
                </c:pt>
                <c:pt idx="448">
                  <c:v>2003315.5998021557</c:v>
                </c:pt>
                <c:pt idx="449">
                  <c:v>1998712.4997015463</c:v>
                </c:pt>
                <c:pt idx="450">
                  <c:v>1994094.3302490162</c:v>
                </c:pt>
                <c:pt idx="451">
                  <c:v>1989461.0421114282</c:v>
                </c:pt>
                <c:pt idx="452">
                  <c:v>1984812.585794142</c:v>
                </c:pt>
                <c:pt idx="453">
                  <c:v>1980148.9116404839</c:v>
                </c:pt>
                <c:pt idx="454">
                  <c:v>1975469.9698312178</c:v>
                </c:pt>
                <c:pt idx="455">
                  <c:v>1970775.7103840122</c:v>
                </c:pt>
                <c:pt idx="456">
                  <c:v>1966066.0831529063</c:v>
                </c:pt>
                <c:pt idx="457">
                  <c:v>1961341.0378277746</c:v>
                </c:pt>
                <c:pt idx="458">
                  <c:v>1956600.5239337895</c:v>
                </c:pt>
                <c:pt idx="459">
                  <c:v>1951844.4908308813</c:v>
                </c:pt>
                <c:pt idx="460">
                  <c:v>1947072.8877131988</c:v>
                </c:pt>
                <c:pt idx="461">
                  <c:v>1942285.663608565</c:v>
                </c:pt>
                <c:pt idx="462">
                  <c:v>1937482.7673779335</c:v>
                </c:pt>
                <c:pt idx="463">
                  <c:v>1932664.1477148421</c:v>
                </c:pt>
                <c:pt idx="464">
                  <c:v>1927829.7531448645</c:v>
                </c:pt>
                <c:pt idx="465">
                  <c:v>1922979.5320250602</c:v>
                </c:pt>
                <c:pt idx="466">
                  <c:v>1918113.4325434235</c:v>
                </c:pt>
                <c:pt idx="467">
                  <c:v>1913231.4027183296</c:v>
                </c:pt>
                <c:pt idx="468">
                  <c:v>1908333.3903979794</c:v>
                </c:pt>
                <c:pt idx="469">
                  <c:v>1903419.3432598424</c:v>
                </c:pt>
                <c:pt idx="470">
                  <c:v>1898489.2088100978</c:v>
                </c:pt>
                <c:pt idx="471">
                  <c:v>1893542.9343830734</c:v>
                </c:pt>
                <c:pt idx="472">
                  <c:v>1888580.4671406834</c:v>
                </c:pt>
                <c:pt idx="473">
                  <c:v>1883601.7540718643</c:v>
                </c:pt>
                <c:pt idx="474">
                  <c:v>1878606.7419920077</c:v>
                </c:pt>
                <c:pt idx="475">
                  <c:v>1873595.3775423926</c:v>
                </c:pt>
                <c:pt idx="476">
                  <c:v>1868567.6071896157</c:v>
                </c:pt>
                <c:pt idx="477">
                  <c:v>1863523.3772250193</c:v>
                </c:pt>
                <c:pt idx="478">
                  <c:v>1858462.633764117</c:v>
                </c:pt>
                <c:pt idx="479">
                  <c:v>1853385.3227460193</c:v>
                </c:pt>
                <c:pt idx="480">
                  <c:v>1848291.3899328553</c:v>
                </c:pt>
                <c:pt idx="481">
                  <c:v>1843180.7809091927</c:v>
                </c:pt>
                <c:pt idx="482">
                  <c:v>1838053.4410814582</c:v>
                </c:pt>
                <c:pt idx="483">
                  <c:v>1832909.3156773529</c:v>
                </c:pt>
                <c:pt idx="484">
                  <c:v>1827748.3497452675</c:v>
                </c:pt>
                <c:pt idx="485">
                  <c:v>1822570.4881536956</c:v>
                </c:pt>
                <c:pt idx="486">
                  <c:v>1817375.6755906446</c:v>
                </c:pt>
                <c:pt idx="487">
                  <c:v>1812163.8565630449</c:v>
                </c:pt>
                <c:pt idx="488">
                  <c:v>1806934.975396157</c:v>
                </c:pt>
                <c:pt idx="489">
                  <c:v>1801688.9762329767</c:v>
                </c:pt>
                <c:pt idx="490">
                  <c:v>1796425.8030336385</c:v>
                </c:pt>
                <c:pt idx="491">
                  <c:v>1791145.3995748169</c:v>
                </c:pt>
                <c:pt idx="492">
                  <c:v>1785847.7094491262</c:v>
                </c:pt>
                <c:pt idx="493">
                  <c:v>1780532.6760645171</c:v>
                </c:pt>
                <c:pt idx="494">
                  <c:v>1775200.2426436732</c:v>
                </c:pt>
                <c:pt idx="495">
                  <c:v>1769850.3522234035</c:v>
                </c:pt>
                <c:pt idx="496">
                  <c:v>1764482.9476540347</c:v>
                </c:pt>
                <c:pt idx="497">
                  <c:v>1759097.9715988</c:v>
                </c:pt>
                <c:pt idx="498">
                  <c:v>1753695.366533227</c:v>
                </c:pt>
                <c:pt idx="499">
                  <c:v>1748275.0747445233</c:v>
                </c:pt>
                <c:pt idx="500">
                  <c:v>1742837.0383309599</c:v>
                </c:pt>
                <c:pt idx="501">
                  <c:v>1737381.1992012523</c:v>
                </c:pt>
                <c:pt idx="502">
                  <c:v>1731907.4990739406</c:v>
                </c:pt>
                <c:pt idx="503">
                  <c:v>1726415.8794767661</c:v>
                </c:pt>
                <c:pt idx="504">
                  <c:v>1720906.2817460478</c:v>
                </c:pt>
                <c:pt idx="505">
                  <c:v>1715378.6470260546</c:v>
                </c:pt>
                <c:pt idx="506">
                  <c:v>1709832.9162683769</c:v>
                </c:pt>
                <c:pt idx="507">
                  <c:v>1704269.0302312966</c:v>
                </c:pt>
                <c:pt idx="508">
                  <c:v>1698686.9294791529</c:v>
                </c:pt>
                <c:pt idx="509">
                  <c:v>1693086.5543817088</c:v>
                </c:pt>
                <c:pt idx="510">
                  <c:v>1687467.8451135131</c:v>
                </c:pt>
                <c:pt idx="511">
                  <c:v>1681830.7416532612</c:v>
                </c:pt>
                <c:pt idx="512">
                  <c:v>1676175.1837831552</c:v>
                </c:pt>
                <c:pt idx="513">
                  <c:v>1670501.1110882594</c:v>
                </c:pt>
                <c:pt idx="514">
                  <c:v>1664808.4629558551</c:v>
                </c:pt>
                <c:pt idx="515">
                  <c:v>1659097.1785747937</c:v>
                </c:pt>
                <c:pt idx="516">
                  <c:v>1653367.1969348467</c:v>
                </c:pt>
                <c:pt idx="517">
                  <c:v>1647618.4568260536</c:v>
                </c:pt>
                <c:pt idx="518">
                  <c:v>1641850.8968380687</c:v>
                </c:pt>
                <c:pt idx="519">
                  <c:v>1636064.455359505</c:v>
                </c:pt>
                <c:pt idx="520">
                  <c:v>1630259.0705772757</c:v>
                </c:pt>
                <c:pt idx="521">
                  <c:v>1624434.6804759337</c:v>
                </c:pt>
                <c:pt idx="522">
                  <c:v>1618591.2228370099</c:v>
                </c:pt>
                <c:pt idx="523">
                  <c:v>1612728.635238348</c:v>
                </c:pt>
                <c:pt idx="524">
                  <c:v>1606846.8550534379</c:v>
                </c:pt>
                <c:pt idx="525">
                  <c:v>1600945.8194507461</c:v>
                </c:pt>
                <c:pt idx="526">
                  <c:v>1595025.4653930457</c:v>
                </c:pt>
                <c:pt idx="527">
                  <c:v>1589085.7296367418</c:v>
                </c:pt>
                <c:pt idx="528">
                  <c:v>1583126.5487311969</c:v>
                </c:pt>
                <c:pt idx="529">
                  <c:v>1577147.8590180522</c:v>
                </c:pt>
                <c:pt idx="530">
                  <c:v>1571149.5966305481</c:v>
                </c:pt>
                <c:pt idx="531">
                  <c:v>1565131.6974928419</c:v>
                </c:pt>
                <c:pt idx="532">
                  <c:v>1559094.0973193233</c:v>
                </c:pt>
                <c:pt idx="533">
                  <c:v>1553036.7316139278</c:v>
                </c:pt>
                <c:pt idx="534">
                  <c:v>1546959.5356694472</c:v>
                </c:pt>
                <c:pt idx="535">
                  <c:v>1540862.4445668389</c:v>
                </c:pt>
                <c:pt idx="536">
                  <c:v>1534745.3931745323</c:v>
                </c:pt>
                <c:pt idx="537">
                  <c:v>1528608.316147733</c:v>
                </c:pt>
                <c:pt idx="538">
                  <c:v>1522451.1479277245</c:v>
                </c:pt>
                <c:pt idx="539">
                  <c:v>1516273.8227411686</c:v>
                </c:pt>
                <c:pt idx="540">
                  <c:v>1510076.2745994017</c:v>
                </c:pt>
                <c:pt idx="541">
                  <c:v>1503858.4372977312</c:v>
                </c:pt>
                <c:pt idx="542">
                  <c:v>1497620.244414727</c:v>
                </c:pt>
                <c:pt idx="543">
                  <c:v>1491361.6293115125</c:v>
                </c:pt>
                <c:pt idx="544">
                  <c:v>1485082.5251310531</c:v>
                </c:pt>
                <c:pt idx="545">
                  <c:v>1478782.8647974415</c:v>
                </c:pt>
                <c:pt idx="546">
                  <c:v>1472462.5810151815</c:v>
                </c:pt>
                <c:pt idx="547">
                  <c:v>1466121.6062684688</c:v>
                </c:pt>
                <c:pt idx="548">
                  <c:v>1459759.8728204698</c:v>
                </c:pt>
                <c:pt idx="549">
                  <c:v>1453377.3127125984</c:v>
                </c:pt>
                <c:pt idx="550">
                  <c:v>1446973.8577637896</c:v>
                </c:pt>
                <c:pt idx="551">
                  <c:v>1440549.4395697713</c:v>
                </c:pt>
                <c:pt idx="552">
                  <c:v>1434103.9895023338</c:v>
                </c:pt>
                <c:pt idx="553">
                  <c:v>1427637.4387085964</c:v>
                </c:pt>
                <c:pt idx="554">
                  <c:v>1421149.718110272</c:v>
                </c:pt>
                <c:pt idx="555">
                  <c:v>1414640.7584029289</c:v>
                </c:pt>
                <c:pt idx="556">
                  <c:v>1408110.4900552512</c:v>
                </c:pt>
                <c:pt idx="557">
                  <c:v>1401558.8433082954</c:v>
                </c:pt>
                <c:pt idx="558">
                  <c:v>1394985.7481747451</c:v>
                </c:pt>
                <c:pt idx="559">
                  <c:v>1388391.1344381638</c:v>
                </c:pt>
                <c:pt idx="560">
                  <c:v>1381774.9316522449</c:v>
                </c:pt>
                <c:pt idx="561">
                  <c:v>1375137.0691400587</c:v>
                </c:pt>
                <c:pt idx="562">
                  <c:v>1368477.4759932975</c:v>
                </c:pt>
                <c:pt idx="563">
                  <c:v>1361796.0810715186</c:v>
                </c:pt>
                <c:pt idx="564">
                  <c:v>1355092.8130013836</c:v>
                </c:pt>
                <c:pt idx="565">
                  <c:v>1348367.6001758967</c:v>
                </c:pt>
                <c:pt idx="566">
                  <c:v>1341620.3707536391</c:v>
                </c:pt>
                <c:pt idx="567">
                  <c:v>1334851.0526580024</c:v>
                </c:pt>
                <c:pt idx="568">
                  <c:v>1328059.5735764175</c:v>
                </c:pt>
                <c:pt idx="569">
                  <c:v>1321245.8609595834</c:v>
                </c:pt>
                <c:pt idx="570">
                  <c:v>1314409.8420206911</c:v>
                </c:pt>
                <c:pt idx="571">
                  <c:v>1307551.4437346468</c:v>
                </c:pt>
                <c:pt idx="572">
                  <c:v>1300670.5928372911</c:v>
                </c:pt>
                <c:pt idx="573">
                  <c:v>1293767.2158246173</c:v>
                </c:pt>
                <c:pt idx="574">
                  <c:v>1286841.2389519857</c:v>
                </c:pt>
                <c:pt idx="575">
                  <c:v>1279892.5882333356</c:v>
                </c:pt>
                <c:pt idx="576">
                  <c:v>1272921.1894403952</c:v>
                </c:pt>
                <c:pt idx="577">
                  <c:v>1265926.9681018889</c:v>
                </c:pt>
                <c:pt idx="578">
                  <c:v>1258909.8495027411</c:v>
                </c:pt>
                <c:pt idx="579">
                  <c:v>1251869.7586832789</c:v>
                </c:pt>
                <c:pt idx="580">
                  <c:v>1244806.6204384307</c:v>
                </c:pt>
                <c:pt idx="581">
                  <c:v>1237720.3593169232</c:v>
                </c:pt>
                <c:pt idx="582">
                  <c:v>1230610.8996204752</c:v>
                </c:pt>
                <c:pt idx="583">
                  <c:v>1223478.1654029889</c:v>
                </c:pt>
                <c:pt idx="584">
                  <c:v>1216322.0804697389</c:v>
                </c:pt>
                <c:pt idx="585">
                  <c:v>1209142.5683765584</c:v>
                </c:pt>
                <c:pt idx="586">
                  <c:v>1201939.5524290216</c:v>
                </c:pt>
                <c:pt idx="587">
                  <c:v>1194712.9556816255</c:v>
                </c:pt>
                <c:pt idx="588">
                  <c:v>1187462.7009369675</c:v>
                </c:pt>
                <c:pt idx="589">
                  <c:v>1180188.7107449209</c:v>
                </c:pt>
                <c:pt idx="590">
                  <c:v>1172890.9074018071</c:v>
                </c:pt>
                <c:pt idx="591">
                  <c:v>1165569.2129495665</c:v>
                </c:pt>
                <c:pt idx="592">
                  <c:v>1158223.5491749244</c:v>
                </c:pt>
                <c:pt idx="593">
                  <c:v>1150853.8376085565</c:v>
                </c:pt>
                <c:pt idx="594">
                  <c:v>1143459.9995242506</c:v>
                </c:pt>
                <c:pt idx="595">
                  <c:v>1136041.955938065</c:v>
                </c:pt>
                <c:pt idx="596">
                  <c:v>1128599.627607485</c:v>
                </c:pt>
                <c:pt idx="597">
                  <c:v>1121132.9350305772</c:v>
                </c:pt>
                <c:pt idx="598">
                  <c:v>1113641.7984451388</c:v>
                </c:pt>
                <c:pt idx="599">
                  <c:v>1106126.1378278469</c:v>
                </c:pt>
                <c:pt idx="600">
                  <c:v>1098585.8728934026</c:v>
                </c:pt>
                <c:pt idx="601">
                  <c:v>1091020.923093674</c:v>
                </c:pt>
                <c:pt idx="602">
                  <c:v>1083431.2076168358</c:v>
                </c:pt>
                <c:pt idx="603">
                  <c:v>1075816.6453865054</c:v>
                </c:pt>
                <c:pt idx="604">
                  <c:v>1068177.1550608776</c:v>
                </c:pt>
                <c:pt idx="605">
                  <c:v>1060512.655031855</c:v>
                </c:pt>
                <c:pt idx="606">
                  <c:v>1052823.0634241768</c:v>
                </c:pt>
                <c:pt idx="607">
                  <c:v>1045108.2980945436</c:v>
                </c:pt>
                <c:pt idx="608">
                  <c:v>1037368.2766307406</c:v>
                </c:pt>
                <c:pt idx="609">
                  <c:v>1029602.9163507564</c:v>
                </c:pt>
                <c:pt idx="610">
                  <c:v>1021812.1343019005</c:v>
                </c:pt>
                <c:pt idx="611">
                  <c:v>1013995.8472599168</c:v>
                </c:pt>
                <c:pt idx="612">
                  <c:v>1006153.9717280947</c:v>
                </c:pt>
                <c:pt idx="613">
                  <c:v>998286.42393637705</c:v>
                </c:pt>
                <c:pt idx="614">
                  <c:v>990393.11984046525</c:v>
                </c:pt>
                <c:pt idx="615">
                  <c:v>982473.97512092174</c:v>
                </c:pt>
                <c:pt idx="616">
                  <c:v>974528.90518226882</c:v>
                </c:pt>
                <c:pt idx="617">
                  <c:v>966557.8251520854</c:v>
                </c:pt>
                <c:pt idx="618">
                  <c:v>958560.64988010004</c:v>
                </c:pt>
                <c:pt idx="619">
                  <c:v>950537.29393728159</c:v>
                </c:pt>
                <c:pt idx="620">
                  <c:v>942487.67161492642</c:v>
                </c:pt>
                <c:pt idx="621">
                  <c:v>934411.69692374289</c:v>
                </c:pt>
                <c:pt idx="622">
                  <c:v>926309.28359293274</c:v>
                </c:pt>
                <c:pt idx="623">
                  <c:v>918180.34506926977</c:v>
                </c:pt>
                <c:pt idx="624">
                  <c:v>910024.79451617482</c:v>
                </c:pt>
                <c:pt idx="625">
                  <c:v>901842.54481278849</c:v>
                </c:pt>
                <c:pt idx="626">
                  <c:v>893633.50855304021</c:v>
                </c:pt>
                <c:pt idx="627">
                  <c:v>885397.59804471489</c:v>
                </c:pt>
                <c:pt idx="628">
                  <c:v>877134.72530851583</c:v>
                </c:pt>
                <c:pt idx="629">
                  <c:v>868844.80207712506</c:v>
                </c:pt>
                <c:pt idx="630">
                  <c:v>860527.73979426036</c:v>
                </c:pt>
                <c:pt idx="631">
                  <c:v>852183.44961372914</c:v>
                </c:pt>
                <c:pt idx="632">
                  <c:v>843811.8423984797</c:v>
                </c:pt>
                <c:pt idx="633">
                  <c:v>835412.82871964877</c:v>
                </c:pt>
                <c:pt idx="634">
                  <c:v>826986.31885560625</c:v>
                </c:pt>
                <c:pt idx="635">
                  <c:v>818532.22279099666</c:v>
                </c:pt>
                <c:pt idx="636">
                  <c:v>810050.45021577785</c:v>
                </c:pt>
                <c:pt idx="637">
                  <c:v>801540.91052425595</c:v>
                </c:pt>
                <c:pt idx="638">
                  <c:v>793003.51281411771</c:v>
                </c:pt>
                <c:pt idx="639">
                  <c:v>784438.1658854594</c:v>
                </c:pt>
                <c:pt idx="640">
                  <c:v>775844.77823981235</c:v>
                </c:pt>
                <c:pt idx="641">
                  <c:v>767223.25807916594</c:v>
                </c:pt>
                <c:pt idx="642">
                  <c:v>758573.51330498664</c:v>
                </c:pt>
                <c:pt idx="643">
                  <c:v>749895.45151723421</c:v>
                </c:pt>
                <c:pt idx="644">
                  <c:v>741188.98001337482</c:v>
                </c:pt>
                <c:pt idx="645">
                  <c:v>732454.00578739063</c:v>
                </c:pt>
                <c:pt idx="646">
                  <c:v>723690.43552878639</c:v>
                </c:pt>
                <c:pt idx="647">
                  <c:v>714898.17562159244</c:v>
                </c:pt>
                <c:pt idx="648">
                  <c:v>706077.13214336487</c:v>
                </c:pt>
                <c:pt idx="649">
                  <c:v>697227.2108641821</c:v>
                </c:pt>
                <c:pt idx="650">
                  <c:v>688348.31724563835</c:v>
                </c:pt>
                <c:pt idx="651">
                  <c:v>679440.35643983365</c:v>
                </c:pt>
                <c:pt idx="652">
                  <c:v>670503.23328836076</c:v>
                </c:pt>
                <c:pt idx="653">
                  <c:v>661536.85232128843</c:v>
                </c:pt>
                <c:pt idx="654">
                  <c:v>652541.11775614193</c:v>
                </c:pt>
                <c:pt idx="655">
                  <c:v>643515.93349687941</c:v>
                </c:pt>
                <c:pt idx="656">
                  <c:v>634461.2031328656</c:v>
                </c:pt>
                <c:pt idx="657">
                  <c:v>625376.82993784209</c:v>
                </c:pt>
                <c:pt idx="658">
                  <c:v>616262.71686889371</c:v>
                </c:pt>
                <c:pt idx="659">
                  <c:v>607118.76656541205</c:v>
                </c:pt>
                <c:pt idx="660">
                  <c:v>597944.88134805544</c:v>
                </c:pt>
                <c:pt idx="661">
                  <c:v>588740.96321770537</c:v>
                </c:pt>
                <c:pt idx="662">
                  <c:v>579506.91385441995</c:v>
                </c:pt>
                <c:pt idx="663">
                  <c:v>570242.63461638312</c:v>
                </c:pt>
                <c:pt idx="664">
                  <c:v>560948.02653885132</c:v>
                </c:pt>
                <c:pt idx="665">
                  <c:v>551622.99033309612</c:v>
                </c:pt>
                <c:pt idx="666">
                  <c:v>542267.42638534377</c:v>
                </c:pt>
                <c:pt idx="667">
                  <c:v>532881.2347557107</c:v>
                </c:pt>
                <c:pt idx="668">
                  <c:v>523464.31517713639</c:v>
                </c:pt>
                <c:pt idx="669">
                  <c:v>514016.56705431192</c:v>
                </c:pt>
                <c:pt idx="670">
                  <c:v>504537.88946260564</c:v>
                </c:pt>
                <c:pt idx="671">
                  <c:v>495028.18114698475</c:v>
                </c:pt>
                <c:pt idx="672">
                  <c:v>485487.34052093385</c:v>
                </c:pt>
                <c:pt idx="673">
                  <c:v>475915.26566536987</c:v>
                </c:pt>
                <c:pt idx="674">
                  <c:v>466311.85432755301</c:v>
                </c:pt>
                <c:pt idx="675">
                  <c:v>456677.00391999475</c:v>
                </c:pt>
                <c:pt idx="676">
                  <c:v>447010.61151936173</c:v>
                </c:pt>
                <c:pt idx="677">
                  <c:v>437312.57386537641</c:v>
                </c:pt>
                <c:pt idx="678">
                  <c:v>427582.78735971398</c:v>
                </c:pt>
                <c:pt idx="679">
                  <c:v>417821.14806489565</c:v>
                </c:pt>
                <c:pt idx="680">
                  <c:v>408027.55170317838</c:v>
                </c:pt>
                <c:pt idx="681">
                  <c:v>398201.893655441</c:v>
                </c:pt>
                <c:pt idx="682">
                  <c:v>388344.06896006642</c:v>
                </c:pt>
                <c:pt idx="683">
                  <c:v>378453.97231182066</c:v>
                </c:pt>
                <c:pt idx="684">
                  <c:v>368531.49806072772</c:v>
                </c:pt>
                <c:pt idx="685">
                  <c:v>358576.54021094117</c:v>
                </c:pt>
                <c:pt idx="686">
                  <c:v>348588.99241961166</c:v>
                </c:pt>
                <c:pt idx="687">
                  <c:v>338568.74799575104</c:v>
                </c:pt>
                <c:pt idx="688">
                  <c:v>328515.69989909267</c:v>
                </c:pt>
                <c:pt idx="689">
                  <c:v>318429.74073894793</c:v>
                </c:pt>
                <c:pt idx="690">
                  <c:v>308310.76277305902</c:v>
                </c:pt>
                <c:pt idx="691">
                  <c:v>298158.65790644794</c:v>
                </c:pt>
                <c:pt idx="692">
                  <c:v>287973.31769026199</c:v>
                </c:pt>
                <c:pt idx="693">
                  <c:v>277754.6333206151</c:v>
                </c:pt>
                <c:pt idx="694">
                  <c:v>267502.49563742557</c:v>
                </c:pt>
                <c:pt idx="695">
                  <c:v>257216.79512324999</c:v>
                </c:pt>
                <c:pt idx="696">
                  <c:v>246897.42190211336</c:v>
                </c:pt>
                <c:pt idx="697">
                  <c:v>236544.26573833535</c:v>
                </c:pt>
                <c:pt idx="698">
                  <c:v>226157.21603535264</c:v>
                </c:pt>
                <c:pt idx="699">
                  <c:v>215736.1618345376</c:v>
                </c:pt>
                <c:pt idx="700">
                  <c:v>205280.9918140129</c:v>
                </c:pt>
                <c:pt idx="701">
                  <c:v>194791.59428746236</c:v>
                </c:pt>
                <c:pt idx="702">
                  <c:v>184267.85720293786</c:v>
                </c:pt>
                <c:pt idx="703">
                  <c:v>173709.66814166235</c:v>
                </c:pt>
                <c:pt idx="704">
                  <c:v>163116.91431682894</c:v>
                </c:pt>
                <c:pt idx="705">
                  <c:v>152489.48257239617</c:v>
                </c:pt>
                <c:pt idx="706">
                  <c:v>141827.25938187903</c:v>
                </c:pt>
                <c:pt idx="707">
                  <c:v>131130.1308471364</c:v>
                </c:pt>
                <c:pt idx="708">
                  <c:v>120397.98269715429</c:v>
                </c:pt>
                <c:pt idx="709">
                  <c:v>109630.70028682513</c:v>
                </c:pt>
                <c:pt idx="710">
                  <c:v>98828.168595723095</c:v>
                </c:pt>
                <c:pt idx="711">
                  <c:v>87990.272226875444</c:v>
                </c:pt>
                <c:pt idx="712">
                  <c:v>77116.895405529751</c:v>
                </c:pt>
                <c:pt idx="713">
                  <c:v>66207.921977917169</c:v>
                </c:pt>
                <c:pt idx="714">
                  <c:v>55263.235410011664</c:v>
                </c:pt>
                <c:pt idx="715">
                  <c:v>44282.718786285106</c:v>
                </c:pt>
                <c:pt idx="716">
                  <c:v>33266.254808458361</c:v>
                </c:pt>
                <c:pt idx="717">
                  <c:v>22213.725794248239</c:v>
                </c:pt>
                <c:pt idx="718">
                  <c:v>11125.013676110395</c:v>
                </c:pt>
                <c:pt idx="719">
                  <c:v>-2.1947926143184304E-8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F0-4E05-A258-1FE57DBEB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87310672"/>
        <c:axId val="-1387306864"/>
      </c:areaChart>
      <c:areaChart>
        <c:grouping val="standard"/>
        <c:varyColors val="0"/>
        <c:ser>
          <c:idx val="0"/>
          <c:order val="0"/>
          <c:tx>
            <c:strRef>
              <c:f>'Anual (2)'!$E$13</c:f>
              <c:strCache>
                <c:ptCount val="1"/>
                <c:pt idx="0">
                  <c:v>Reserva Funpresp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  <a:prstDash val="solid"/>
            </a:ln>
            <a:effectLst/>
          </c:spPr>
          <c:dPt>
            <c:idx val="41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8F0-4E05-A258-1FE57DBEB70B}"/>
              </c:ext>
            </c:extLst>
          </c:dPt>
          <c:cat>
            <c:numRef>
              <c:f>'Anual (2)'!$A$14:$A$733</c:f>
              <c:numCache>
                <c:formatCode>General</c:formatCode>
                <c:ptCount val="7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</c:numCache>
            </c:numRef>
          </c:cat>
          <c:val>
            <c:numRef>
              <c:f>'Anual (2)'!$E$14:$E$433</c:f>
              <c:numCache>
                <c:formatCode>_(* #,##0.00_);_(* \(#,##0.00\);_(* "-"??_);_(@_)</c:formatCode>
                <c:ptCount val="420"/>
                <c:pt idx="0">
                  <c:v>2367.4073086500007</c:v>
                </c:pt>
                <c:pt idx="1">
                  <c:v>4742.564892786997</c:v>
                </c:pt>
                <c:pt idx="2">
                  <c:v>7125.498124796175</c:v>
                </c:pt>
                <c:pt idx="3">
                  <c:v>9516.232460125304</c:v>
                </c:pt>
                <c:pt idx="4">
                  <c:v>11914.793437556669</c:v>
                </c:pt>
                <c:pt idx="5">
                  <c:v>14321.206679479883</c:v>
                </c:pt>
                <c:pt idx="6">
                  <c:v>16735.497892165589</c:v>
                </c:pt>
                <c:pt idx="7">
                  <c:v>19157.692866040077</c:v>
                </c:pt>
                <c:pt idx="8">
                  <c:v>21587.817475960779</c:v>
                </c:pt>
                <c:pt idx="9">
                  <c:v>24025.897681492679</c:v>
                </c:pt>
                <c:pt idx="10">
                  <c:v>26471.959527185623</c:v>
                </c:pt>
                <c:pt idx="11">
                  <c:v>28926.029142852531</c:v>
                </c:pt>
                <c:pt idx="12">
                  <c:v>31388.132743848531</c:v>
                </c:pt>
                <c:pt idx="13">
                  <c:v>33858.296631351011</c:v>
                </c:pt>
                <c:pt idx="14">
                  <c:v>36336.547192640559</c:v>
                </c:pt>
                <c:pt idx="15">
                  <c:v>38822.910901382857</c:v>
                </c:pt>
                <c:pt idx="16">
                  <c:v>41317.414317911476</c:v>
                </c:pt>
                <c:pt idx="17">
                  <c:v>43820.08408951162</c:v>
                </c:pt>
                <c:pt idx="18">
                  <c:v>46330.946950704754</c:v>
                </c:pt>
                <c:pt idx="19">
                  <c:v>48850.029723534222</c:v>
                </c:pt>
                <c:pt idx="20">
                  <c:v>51377.359317851755</c:v>
                </c:pt>
                <c:pt idx="21">
                  <c:v>53912.96273160493</c:v>
                </c:pt>
                <c:pt idx="22">
                  <c:v>56456.867051125591</c:v>
                </c:pt>
                <c:pt idx="23">
                  <c:v>59009.099451419177</c:v>
                </c:pt>
                <c:pt idx="24">
                  <c:v>61569.687196455023</c:v>
                </c:pt>
                <c:pt idx="25">
                  <c:v>64138.657639457597</c:v>
                </c:pt>
                <c:pt idx="26">
                  <c:v>66716.038223198731</c:v>
                </c:pt>
                <c:pt idx="27">
                  <c:v>69301.85648029072</c:v>
                </c:pt>
                <c:pt idx="28">
                  <c:v>71896.140033480493</c:v>
                </c:pt>
                <c:pt idx="29">
                  <c:v>74498.91659594464</c:v>
                </c:pt>
                <c:pt idx="30">
                  <c:v>77110.213971585501</c:v>
                </c:pt>
                <c:pt idx="31">
                  <c:v>79730.060055328155</c:v>
                </c:pt>
                <c:pt idx="32">
                  <c:v>82358.482833418384</c:v>
                </c:pt>
                <c:pt idx="33">
                  <c:v>84995.510383721688</c:v>
                </c:pt>
                <c:pt idx="34">
                  <c:v>87641.170876023185</c:v>
                </c:pt>
                <c:pt idx="35">
                  <c:v>90295.492572328512</c:v>
                </c:pt>
                <c:pt idx="36">
                  <c:v>92958.503827165783</c:v>
                </c:pt>
                <c:pt idx="37">
                  <c:v>95630.233087888468</c:v>
                </c:pt>
                <c:pt idx="38">
                  <c:v>98310.708894979238</c:v>
                </c:pt>
                <c:pt idx="39">
                  <c:v>100999.9598823549</c:v>
                </c:pt>
                <c:pt idx="40">
                  <c:v>103698.01477767226</c:v>
                </c:pt>
                <c:pt idx="41">
                  <c:v>106404.90240263498</c:v>
                </c:pt>
                <c:pt idx="42">
                  <c:v>109120.65167330147</c:v>
                </c:pt>
                <c:pt idx="43">
                  <c:v>111845.29160039383</c:v>
                </c:pt>
                <c:pt idx="44">
                  <c:v>114578.85128960767</c:v>
                </c:pt>
                <c:pt idx="45">
                  <c:v>117321.35994192312</c:v>
                </c:pt>
                <c:pt idx="46">
                  <c:v>120072.84685391666</c:v>
                </c:pt>
                <c:pt idx="47">
                  <c:v>122833.34141807421</c:v>
                </c:pt>
                <c:pt idx="48">
                  <c:v>125602.87312310498</c:v>
                </c:pt>
                <c:pt idx="49">
                  <c:v>128381.47155425657</c:v>
                </c:pt>
                <c:pt idx="50">
                  <c:v>131169.16639363099</c:v>
                </c:pt>
                <c:pt idx="51">
                  <c:v>133965.98742050168</c:v>
                </c:pt>
                <c:pt idx="52">
                  <c:v>136771.96451163173</c:v>
                </c:pt>
                <c:pt idx="53">
                  <c:v>139587.12764159296</c:v>
                </c:pt>
                <c:pt idx="54">
                  <c:v>142411.50688308611</c:v>
                </c:pt>
                <c:pt idx="55">
                  <c:v>145245.13240726216</c:v>
                </c:pt>
                <c:pt idx="56">
                  <c:v>148088.03448404456</c:v>
                </c:pt>
                <c:pt idx="57">
                  <c:v>150940.24348245261</c:v>
                </c:pt>
                <c:pt idx="58">
                  <c:v>153801.78987092592</c:v>
                </c:pt>
                <c:pt idx="59">
                  <c:v>156672.70421764976</c:v>
                </c:pt>
                <c:pt idx="60">
                  <c:v>159553.01719088177</c:v>
                </c:pt>
                <c:pt idx="61">
                  <c:v>162442.75955927942</c:v>
                </c:pt>
                <c:pt idx="62">
                  <c:v>165341.96219222882</c:v>
                </c:pt>
                <c:pt idx="63">
                  <c:v>168250.65606017434</c:v>
                </c:pt>
                <c:pt idx="64">
                  <c:v>171168.87223494961</c:v>
                </c:pt>
                <c:pt idx="65">
                  <c:v>174096.64189010928</c:v>
                </c:pt>
                <c:pt idx="66">
                  <c:v>177033.99630126217</c:v>
                </c:pt>
                <c:pt idx="67">
                  <c:v>179980.96684640527</c:v>
                </c:pt>
                <c:pt idx="68">
                  <c:v>182937.58500625897</c:v>
                </c:pt>
                <c:pt idx="69">
                  <c:v>185903.88236460337</c:v>
                </c:pt>
                <c:pt idx="70">
                  <c:v>188879.89060861559</c:v>
                </c:pt>
                <c:pt idx="71">
                  <c:v>191865.6415292084</c:v>
                </c:pt>
                <c:pt idx="72">
                  <c:v>194861.16702136968</c:v>
                </c:pt>
                <c:pt idx="73">
                  <c:v>197866.49908450324</c:v>
                </c:pt>
                <c:pt idx="74">
                  <c:v>200881.66982277061</c:v>
                </c:pt>
                <c:pt idx="75">
                  <c:v>203906.71144543396</c:v>
                </c:pt>
                <c:pt idx="76">
                  <c:v>206941.65626720022</c:v>
                </c:pt>
                <c:pt idx="77">
                  <c:v>209986.53670856627</c:v>
                </c:pt>
                <c:pt idx="78">
                  <c:v>213041.38529616527</c:v>
                </c:pt>
                <c:pt idx="79">
                  <c:v>216106.2346631141</c:v>
                </c:pt>
                <c:pt idx="80">
                  <c:v>219181.11754936195</c:v>
                </c:pt>
                <c:pt idx="81">
                  <c:v>222266.06680204012</c:v>
                </c:pt>
                <c:pt idx="82">
                  <c:v>225361.11537581283</c:v>
                </c:pt>
                <c:pt idx="83">
                  <c:v>228466.29633322934</c:v>
                </c:pt>
                <c:pt idx="84">
                  <c:v>231581.64284507709</c:v>
                </c:pt>
                <c:pt idx="85">
                  <c:v>234707.18819073599</c:v>
                </c:pt>
                <c:pt idx="86">
                  <c:v>237842.96575853406</c:v>
                </c:pt>
                <c:pt idx="87">
                  <c:v>240989.00904610395</c:v>
                </c:pt>
                <c:pt idx="88">
                  <c:v>244145.35166074088</c:v>
                </c:pt>
                <c:pt idx="89">
                  <c:v>247312.0273197616</c:v>
                </c:pt>
                <c:pt idx="90">
                  <c:v>250489.06985086456</c:v>
                </c:pt>
                <c:pt idx="91">
                  <c:v>253676.51319249134</c:v>
                </c:pt>
                <c:pt idx="92">
                  <c:v>256874.39139418912</c:v>
                </c:pt>
                <c:pt idx="93">
                  <c:v>260082.73861697441</c:v>
                </c:pt>
                <c:pt idx="94">
                  <c:v>263301.58913369809</c:v>
                </c:pt>
                <c:pt idx="95">
                  <c:v>266530.97732941131</c:v>
                </c:pt>
                <c:pt idx="96">
                  <c:v>269770.93770173297</c:v>
                </c:pt>
                <c:pt idx="97">
                  <c:v>273021.50486121827</c:v>
                </c:pt>
                <c:pt idx="98">
                  <c:v>276282.71353172831</c:v>
                </c:pt>
                <c:pt idx="99">
                  <c:v>279554.59855080105</c:v>
                </c:pt>
                <c:pt idx="100">
                  <c:v>282837.19487002346</c:v>
                </c:pt>
                <c:pt idx="101">
                  <c:v>286130.53755540506</c:v>
                </c:pt>
                <c:pt idx="102">
                  <c:v>289434.66178775218</c:v>
                </c:pt>
                <c:pt idx="103">
                  <c:v>292749.60286304407</c:v>
                </c:pt>
                <c:pt idx="104">
                  <c:v>296075.3961928098</c:v>
                </c:pt>
                <c:pt idx="105">
                  <c:v>299412.07730450656</c:v>
                </c:pt>
                <c:pt idx="106">
                  <c:v>302759.68184189918</c:v>
                </c:pt>
                <c:pt idx="107">
                  <c:v>306118.24556544091</c:v>
                </c:pt>
                <c:pt idx="108">
                  <c:v>309487.80435265548</c:v>
                </c:pt>
                <c:pt idx="109">
                  <c:v>312868.39419852017</c:v>
                </c:pt>
                <c:pt idx="110">
                  <c:v>316260.05121585057</c:v>
                </c:pt>
                <c:pt idx="111">
                  <c:v>319662.8116356862</c:v>
                </c:pt>
                <c:pt idx="112">
                  <c:v>323076.71180767752</c:v>
                </c:pt>
                <c:pt idx="113">
                  <c:v>326501.78820047434</c:v>
                </c:pt>
                <c:pt idx="114">
                  <c:v>329938.07740211533</c:v>
                </c:pt>
                <c:pt idx="115">
                  <c:v>333385.61612041888</c:v>
                </c:pt>
                <c:pt idx="116">
                  <c:v>336844.44118337519</c:v>
                </c:pt>
                <c:pt idx="117">
                  <c:v>340314.58953953983</c:v>
                </c:pt>
                <c:pt idx="118">
                  <c:v>343796.09825842816</c:v>
                </c:pt>
                <c:pt idx="119">
                  <c:v>347289.00453091157</c:v>
                </c:pt>
                <c:pt idx="120">
                  <c:v>350793.34566961467</c:v>
                </c:pt>
                <c:pt idx="121">
                  <c:v>354309.15910931397</c:v>
                </c:pt>
                <c:pt idx="122">
                  <c:v>357836.48240733758</c:v>
                </c:pt>
                <c:pt idx="123">
                  <c:v>361375.35324396665</c:v>
                </c:pt>
                <c:pt idx="124">
                  <c:v>364925.80942283763</c:v>
                </c:pt>
                <c:pt idx="125">
                  <c:v>368487.88887134637</c:v>
                </c:pt>
                <c:pt idx="126">
                  <c:v>372061.62964105303</c:v>
                </c:pt>
                <c:pt idx="127">
                  <c:v>375647.06990808871</c:v>
                </c:pt>
                <c:pt idx="128">
                  <c:v>379244.24797356332</c:v>
                </c:pt>
                <c:pt idx="129">
                  <c:v>382853.20226397453</c:v>
                </c:pt>
                <c:pt idx="130">
                  <c:v>386473.97133161838</c:v>
                </c:pt>
                <c:pt idx="131">
                  <c:v>390106.59385500115</c:v>
                </c:pt>
                <c:pt idx="132">
                  <c:v>393751.10863925243</c:v>
                </c:pt>
                <c:pt idx="133">
                  <c:v>397407.55461653968</c:v>
                </c:pt>
                <c:pt idx="134">
                  <c:v>401075.97084648424</c:v>
                </c:pt>
                <c:pt idx="135">
                  <c:v>404756.39651657845</c:v>
                </c:pt>
                <c:pt idx="136">
                  <c:v>408448.87094260426</c:v>
                </c:pt>
                <c:pt idx="137">
                  <c:v>412153.4335690533</c:v>
                </c:pt>
                <c:pt idx="138">
                  <c:v>415870.12396954821</c:v>
                </c:pt>
                <c:pt idx="139">
                  <c:v>419598.98184726533</c:v>
                </c:pt>
                <c:pt idx="140">
                  <c:v>423340.0470353589</c:v>
                </c:pt>
                <c:pt idx="141">
                  <c:v>427093.35949738655</c:v>
                </c:pt>
                <c:pt idx="142">
                  <c:v>430858.95932773617</c:v>
                </c:pt>
                <c:pt idx="143">
                  <c:v>434636.88675205421</c:v>
                </c:pt>
                <c:pt idx="144">
                  <c:v>438427.18212767551</c:v>
                </c:pt>
                <c:pt idx="145">
                  <c:v>442229.88594405429</c:v>
                </c:pt>
                <c:pt idx="146">
                  <c:v>446045.03882319666</c:v>
                </c:pt>
                <c:pt idx="147">
                  <c:v>449872.68152009463</c:v>
                </c:pt>
                <c:pt idx="148">
                  <c:v>453712.8549231615</c:v>
                </c:pt>
                <c:pt idx="149">
                  <c:v>457565.60005466855</c:v>
                </c:pt>
                <c:pt idx="150">
                  <c:v>461430.9580711833</c:v>
                </c:pt>
                <c:pt idx="151">
                  <c:v>465308.97026400914</c:v>
                </c:pt>
                <c:pt idx="152">
                  <c:v>469199.67805962649</c:v>
                </c:pt>
                <c:pt idx="153">
                  <c:v>473103.12302013522</c:v>
                </c:pt>
                <c:pt idx="154">
                  <c:v>477019.34684369882</c:v>
                </c:pt>
                <c:pt idx="155">
                  <c:v>480948.39136498963</c:v>
                </c:pt>
                <c:pt idx="156">
                  <c:v>484890.29855563579</c:v>
                </c:pt>
                <c:pt idx="157">
                  <c:v>488845.1105246697</c:v>
                </c:pt>
                <c:pt idx="158">
                  <c:v>492812.86951897776</c:v>
                </c:pt>
                <c:pt idx="159">
                  <c:v>496793.61792375165</c:v>
                </c:pt>
                <c:pt idx="160">
                  <c:v>500787.39826294116</c:v>
                </c:pt>
                <c:pt idx="161">
                  <c:v>504794.25319970847</c:v>
                </c:pt>
                <c:pt idx="162">
                  <c:v>508814.22553688375</c:v>
                </c:pt>
                <c:pt idx="163">
                  <c:v>512847.35821742262</c:v>
                </c:pt>
                <c:pt idx="164">
                  <c:v>516893.69432486466</c:v>
                </c:pt>
                <c:pt idx="165">
                  <c:v>520953.27708379377</c:v>
                </c:pt>
                <c:pt idx="166">
                  <c:v>525026.14986029989</c:v>
                </c:pt>
                <c:pt idx="167">
                  <c:v>529112.35616244224</c:v>
                </c:pt>
                <c:pt idx="168">
                  <c:v>533211.9396407142</c:v>
                </c:pt>
                <c:pt idx="169">
                  <c:v>537324.94408850942</c:v>
                </c:pt>
                <c:pt idx="170">
                  <c:v>541451.41344258981</c:v>
                </c:pt>
                <c:pt idx="171">
                  <c:v>545591.39178355457</c:v>
                </c:pt>
                <c:pt idx="172">
                  <c:v>549744.92333631159</c:v>
                </c:pt>
                <c:pt idx="173">
                  <c:v>553912.05247054959</c:v>
                </c:pt>
                <c:pt idx="174">
                  <c:v>558092.82370121183</c:v>
                </c:pt>
                <c:pt idx="175">
                  <c:v>562287.28168897214</c:v>
                </c:pt>
                <c:pt idx="176">
                  <c:v>566495.47124071175</c:v>
                </c:pt>
                <c:pt idx="177">
                  <c:v>570717.43730999797</c:v>
                </c:pt>
                <c:pt idx="178">
                  <c:v>574953.22499756434</c:v>
                </c:pt>
                <c:pt idx="179">
                  <c:v>579202.8795517924</c:v>
                </c:pt>
                <c:pt idx="180">
                  <c:v>583466.44636919524</c:v>
                </c:pt>
                <c:pt idx="181">
                  <c:v>587743.97099490231</c:v>
                </c:pt>
                <c:pt idx="182">
                  <c:v>592035.49912314583</c:v>
                </c:pt>
                <c:pt idx="183">
                  <c:v>596341.07659774926</c:v>
                </c:pt>
                <c:pt idx="184">
                  <c:v>600660.7494126166</c:v>
                </c:pt>
                <c:pt idx="185">
                  <c:v>604994.56371222402</c:v>
                </c:pt>
                <c:pt idx="186">
                  <c:v>609342.56579211273</c:v>
                </c:pt>
                <c:pt idx="187">
                  <c:v>613704.80209938355</c:v>
                </c:pt>
                <c:pt idx="188">
                  <c:v>618081.31923319283</c:v>
                </c:pt>
                <c:pt idx="189">
                  <c:v>622472.16394525045</c:v>
                </c:pt>
                <c:pt idx="190">
                  <c:v>626877.38314031938</c:v>
                </c:pt>
                <c:pt idx="191">
                  <c:v>631297.02387671662</c:v>
                </c:pt>
                <c:pt idx="192">
                  <c:v>635731.13336681551</c:v>
                </c:pt>
                <c:pt idx="193">
                  <c:v>640179.75897755078</c:v>
                </c:pt>
                <c:pt idx="194">
                  <c:v>644642.94823092408</c:v>
                </c:pt>
                <c:pt idx="195">
                  <c:v>649120.74880451162</c:v>
                </c:pt>
                <c:pt idx="196">
                  <c:v>653613.20853197365</c:v>
                </c:pt>
                <c:pt idx="197">
                  <c:v>658120.37540356547</c:v>
                </c:pt>
                <c:pt idx="198">
                  <c:v>662642.29756664974</c:v>
                </c:pt>
                <c:pt idx="199">
                  <c:v>667179.02332621138</c:v>
                </c:pt>
                <c:pt idx="200">
                  <c:v>671730.60114537296</c:v>
                </c:pt>
                <c:pt idx="201">
                  <c:v>676297.07964591298</c:v>
                </c:pt>
                <c:pt idx="202">
                  <c:v>680878.50760878471</c:v>
                </c:pt>
                <c:pt idx="203">
                  <c:v>685474.93397463777</c:v>
                </c:pt>
                <c:pt idx="204">
                  <c:v>690086.40784434066</c:v>
                </c:pt>
                <c:pt idx="205">
                  <c:v>694712.9784795054</c:v>
                </c:pt>
                <c:pt idx="206">
                  <c:v>699354.69530301366</c:v>
                </c:pt>
                <c:pt idx="207">
                  <c:v>704011.60789954476</c:v>
                </c:pt>
                <c:pt idx="208">
                  <c:v>708683.76601610531</c:v>
                </c:pt>
                <c:pt idx="209">
                  <c:v>713371.21956256079</c:v>
                </c:pt>
                <c:pt idx="210">
                  <c:v>718074.0186121685</c:v>
                </c:pt>
                <c:pt idx="211">
                  <c:v>722792.2134021126</c:v>
                </c:pt>
                <c:pt idx="212">
                  <c:v>727525.85433404066</c:v>
                </c:pt>
                <c:pt idx="213">
                  <c:v>732274.99197460222</c:v>
                </c:pt>
                <c:pt idx="214">
                  <c:v>737039.67705598881</c:v>
                </c:pt>
                <c:pt idx="215">
                  <c:v>741819.960476476</c:v>
                </c:pt>
                <c:pt idx="216">
                  <c:v>746615.89330096706</c:v>
                </c:pt>
                <c:pt idx="217">
                  <c:v>751427.52676153835</c:v>
                </c:pt>
                <c:pt idx="218">
                  <c:v>756254.91225798696</c:v>
                </c:pt>
                <c:pt idx="219">
                  <c:v>761098.10135837924</c:v>
                </c:pt>
                <c:pt idx="220">
                  <c:v>765957.14579960215</c:v>
                </c:pt>
                <c:pt idx="221">
                  <c:v>770832.09748791577</c:v>
                </c:pt>
                <c:pt idx="222">
                  <c:v>775723.00849950779</c:v>
                </c:pt>
                <c:pt idx="223">
                  <c:v>780629.93108104961</c:v>
                </c:pt>
                <c:pt idx="224">
                  <c:v>785552.91765025479</c:v>
                </c:pt>
                <c:pt idx="225">
                  <c:v>790492.0207964388</c:v>
                </c:pt>
                <c:pt idx="226">
                  <c:v>795447.2932810809</c:v>
                </c:pt>
                <c:pt idx="227">
                  <c:v>800418.78803838755</c:v>
                </c:pt>
                <c:pt idx="228">
                  <c:v>805406.55817585823</c:v>
                </c:pt>
                <c:pt idx="229">
                  <c:v>810410.65697485243</c:v>
                </c:pt>
                <c:pt idx="230">
                  <c:v>815431.13789115893</c:v>
                </c:pt>
                <c:pt idx="231">
                  <c:v>820468.05455556687</c:v>
                </c:pt>
                <c:pt idx="232">
                  <c:v>825521.46077443869</c:v>
                </c:pt>
                <c:pt idx="233">
                  <c:v>830591.41053028486</c:v>
                </c:pt>
                <c:pt idx="234">
                  <c:v>835677.95798234048</c:v>
                </c:pt>
                <c:pt idx="235">
                  <c:v>840781.15746714396</c:v>
                </c:pt>
                <c:pt idx="236">
                  <c:v>845901.06349911739</c:v>
                </c:pt>
                <c:pt idx="237">
                  <c:v>851037.73077114881</c:v>
                </c:pt>
                <c:pt idx="238">
                  <c:v>856191.21415517654</c:v>
                </c:pt>
                <c:pt idx="239">
                  <c:v>861361.56870277552</c:v>
                </c:pt>
                <c:pt idx="240">
                  <c:v>866548.84964574501</c:v>
                </c:pt>
                <c:pt idx="241">
                  <c:v>871753.11239669891</c:v>
                </c:pt>
                <c:pt idx="242">
                  <c:v>876974.41254965763</c:v>
                </c:pt>
                <c:pt idx="243">
                  <c:v>882212.80588064191</c:v>
                </c:pt>
                <c:pt idx="244">
                  <c:v>887468.34834826866</c:v>
                </c:pt>
                <c:pt idx="245">
                  <c:v>892741.0960943487</c:v>
                </c:pt>
                <c:pt idx="246">
                  <c:v>898031.1054444866</c:v>
                </c:pt>
                <c:pt idx="247">
                  <c:v>903338.43290868227</c:v>
                </c:pt>
                <c:pt idx="248">
                  <c:v>908663.13518193457</c:v>
                </c:pt>
                <c:pt idx="249">
                  <c:v>914005.26914484717</c:v>
                </c:pt>
                <c:pt idx="250">
                  <c:v>919364.89186423609</c:v>
                </c:pt>
                <c:pt idx="251">
                  <c:v>924742.06059373904</c:v>
                </c:pt>
                <c:pt idx="252">
                  <c:v>930136.83277442737</c:v>
                </c:pt>
                <c:pt idx="253">
                  <c:v>935549.26603541954</c:v>
                </c:pt>
                <c:pt idx="254">
                  <c:v>940979.41819449665</c:v>
                </c:pt>
                <c:pt idx="255">
                  <c:v>946427.34725872031</c:v>
                </c:pt>
                <c:pt idx="256">
                  <c:v>951893.11142505216</c:v>
                </c:pt>
                <c:pt idx="257">
                  <c:v>957376.76908097544</c:v>
                </c:pt>
                <c:pt idx="258">
                  <c:v>962878.37880511885</c:v>
                </c:pt>
                <c:pt idx="259">
                  <c:v>968397.99936788238</c:v>
                </c:pt>
                <c:pt idx="260">
                  <c:v>973935.68973206484</c:v>
                </c:pt>
                <c:pt idx="261">
                  <c:v>979491.50905349397</c:v>
                </c:pt>
                <c:pt idx="262">
                  <c:v>985065.51668165845</c:v>
                </c:pt>
                <c:pt idx="263">
                  <c:v>990657.7721603415</c:v>
                </c:pt>
                <c:pt idx="264">
                  <c:v>996268.33522825735</c:v>
                </c:pt>
                <c:pt idx="265">
                  <c:v>1001897.2658196891</c:v>
                </c:pt>
                <c:pt idx="266">
                  <c:v>1007544.6240651293</c:v>
                </c:pt>
                <c:pt idx="267">
                  <c:v>1013210.470291922</c:v>
                </c:pt>
                <c:pt idx="268">
                  <c:v>1018894.865024907</c:v>
                </c:pt>
                <c:pt idx="269">
                  <c:v>1024597.8689870673</c:v>
                </c:pt>
                <c:pt idx="270">
                  <c:v>1030319.5431001764</c:v>
                </c:pt>
                <c:pt idx="271">
                  <c:v>1036059.9484854504</c:v>
                </c:pt>
                <c:pt idx="272">
                  <c:v>1041819.1464642001</c:v>
                </c:pt>
                <c:pt idx="273">
                  <c:v>1047597.1985584864</c:v>
                </c:pt>
                <c:pt idx="274">
                  <c:v>1053394.1664917774</c:v>
                </c:pt>
                <c:pt idx="275">
                  <c:v>1059210.1121896077</c:v>
                </c:pt>
                <c:pt idx="276">
                  <c:v>1065045.0977802402</c:v>
                </c:pt>
                <c:pt idx="277">
                  <c:v>1070899.1855953294</c:v>
                </c:pt>
                <c:pt idx="278">
                  <c:v>1076772.4381705872</c:v>
                </c:pt>
                <c:pt idx="279">
                  <c:v>1082664.9182464515</c:v>
                </c:pt>
                <c:pt idx="280">
                  <c:v>1088576.6887687561</c:v>
                </c:pt>
                <c:pt idx="281">
                  <c:v>1094507.8128894027</c:v>
                </c:pt>
                <c:pt idx="282">
                  <c:v>1100458.3539670364</c:v>
                </c:pt>
                <c:pt idx="283">
                  <c:v>1106428.3755677214</c:v>
                </c:pt>
                <c:pt idx="284">
                  <c:v>1112417.9414656211</c:v>
                </c:pt>
                <c:pt idx="285">
                  <c:v>1118427.1156436789</c:v>
                </c:pt>
                <c:pt idx="286">
                  <c:v>1124455.9622943015</c:v>
                </c:pt>
                <c:pt idx="287">
                  <c:v>1130504.5458200451</c:v>
                </c:pt>
                <c:pt idx="288">
                  <c:v>1136572.9308343029</c:v>
                </c:pt>
                <c:pt idx="289">
                  <c:v>1142661.1821619954</c:v>
                </c:pt>
                <c:pt idx="290">
                  <c:v>1148769.3648402635</c:v>
                </c:pt>
                <c:pt idx="291">
                  <c:v>1154897.5441191625</c:v>
                </c:pt>
                <c:pt idx="292">
                  <c:v>1161045.7854623592</c:v>
                </c:pt>
                <c:pt idx="293">
                  <c:v>1167214.1545478317</c:v>
                </c:pt>
                <c:pt idx="294">
                  <c:v>1173402.7172685706</c:v>
                </c:pt>
                <c:pt idx="295">
                  <c:v>1179611.539733283</c:v>
                </c:pt>
                <c:pt idx="296">
                  <c:v>1185840.6882670987</c:v>
                </c:pt>
                <c:pt idx="297">
                  <c:v>1192090.2294122789</c:v>
                </c:pt>
                <c:pt idx="298">
                  <c:v>1198360.2299289263</c:v>
                </c:pt>
                <c:pt idx="299">
                  <c:v>1204650.7567956997</c:v>
                </c:pt>
                <c:pt idx="300">
                  <c:v>1210961.8772105279</c:v>
                </c:pt>
                <c:pt idx="301">
                  <c:v>1217293.6585913282</c:v>
                </c:pt>
                <c:pt idx="302">
                  <c:v>1223646.1685767272</c:v>
                </c:pt>
                <c:pt idx="303">
                  <c:v>1230019.4750267821</c:v>
                </c:pt>
                <c:pt idx="304">
                  <c:v>1236413.6460237068</c:v>
                </c:pt>
                <c:pt idx="305">
                  <c:v>1242828.7498725981</c:v>
                </c:pt>
                <c:pt idx="306">
                  <c:v>1249264.8551021665</c:v>
                </c:pt>
                <c:pt idx="307">
                  <c:v>1255722.0304654674</c:v>
                </c:pt>
                <c:pt idx="308">
                  <c:v>1262200.3449406358</c:v>
                </c:pt>
                <c:pt idx="309">
                  <c:v>1268699.8677316231</c:v>
                </c:pt>
                <c:pt idx="310">
                  <c:v>1275220.6682689367</c:v>
                </c:pt>
                <c:pt idx="311">
                  <c:v>1281762.816210381</c:v>
                </c:pt>
                <c:pt idx="312">
                  <c:v>1288326.3814418023</c:v>
                </c:pt>
                <c:pt idx="313">
                  <c:v>1294911.4340778347</c:v>
                </c:pt>
                <c:pt idx="314">
                  <c:v>1301518.0444626496</c:v>
                </c:pt>
                <c:pt idx="315">
                  <c:v>1308146.2831707066</c:v>
                </c:pt>
                <c:pt idx="316">
                  <c:v>1314796.2210075082</c:v>
                </c:pt>
                <c:pt idx="317">
                  <c:v>1321467.9290103554</c:v>
                </c:pt>
                <c:pt idx="318">
                  <c:v>1328161.4784491064</c:v>
                </c:pt>
                <c:pt idx="319">
                  <c:v>1334876.9408269394</c:v>
                </c:pt>
                <c:pt idx="320">
                  <c:v>1341614.3878811146</c:v>
                </c:pt>
                <c:pt idx="321">
                  <c:v>1348373.8915837414</c:v>
                </c:pt>
                <c:pt idx="322">
                  <c:v>1355155.5241425475</c:v>
                </c:pt>
                <c:pt idx="323">
                  <c:v>1361959.3580016496</c:v>
                </c:pt>
                <c:pt idx="324">
                  <c:v>1368785.4658423276</c:v>
                </c:pt>
                <c:pt idx="325">
                  <c:v>1375633.9205838013</c:v>
                </c:pt>
                <c:pt idx="326">
                  <c:v>1382504.7953840087</c:v>
                </c:pt>
                <c:pt idx="327">
                  <c:v>1389398.1636403881</c:v>
                </c:pt>
                <c:pt idx="328">
                  <c:v>1396314.0989906618</c:v>
                </c:pt>
                <c:pt idx="329">
                  <c:v>1403252.6753136227</c:v>
                </c:pt>
                <c:pt idx="330">
                  <c:v>1410213.9667299238</c:v>
                </c:pt>
                <c:pt idx="331">
                  <c:v>1417198.04760287</c:v>
                </c:pt>
                <c:pt idx="332">
                  <c:v>1424204.9925392121</c:v>
                </c:pt>
                <c:pt idx="333">
                  <c:v>1431234.876389944</c:v>
                </c:pt>
                <c:pt idx="334">
                  <c:v>1438287.7742511022</c:v>
                </c:pt>
                <c:pt idx="335">
                  <c:v>1445363.7614645683</c:v>
                </c:pt>
                <c:pt idx="336">
                  <c:v>1452462.9136188736</c:v>
                </c:pt>
                <c:pt idx="337">
                  <c:v>1459585.3065500061</c:v>
                </c:pt>
                <c:pt idx="338">
                  <c:v>1466731.0163422218</c:v>
                </c:pt>
                <c:pt idx="339">
                  <c:v>1473900.1193288562</c:v>
                </c:pt>
                <c:pt idx="340">
                  <c:v>1481092.6920931409</c:v>
                </c:pt>
                <c:pt idx="341">
                  <c:v>1488308.8114690203</c:v>
                </c:pt>
                <c:pt idx="342">
                  <c:v>1495548.5545419736</c:v>
                </c:pt>
                <c:pt idx="343">
                  <c:v>1502811.9986498377</c:v>
                </c:pt>
                <c:pt idx="344">
                  <c:v>1510099.2213836336</c:v>
                </c:pt>
                <c:pt idx="345">
                  <c:v>1517410.3005883947</c:v>
                </c:pt>
                <c:pt idx="346">
                  <c:v>1524745.3143639993</c:v>
                </c:pt>
                <c:pt idx="347">
                  <c:v>1532104.341066004</c:v>
                </c:pt>
                <c:pt idx="348">
                  <c:v>1539487.4593064815</c:v>
                </c:pt>
                <c:pt idx="349">
                  <c:v>1546894.7479548594</c:v>
                </c:pt>
                <c:pt idx="350">
                  <c:v>1554326.2861387637</c:v>
                </c:pt>
                <c:pt idx="351">
                  <c:v>1561782.1532448635</c:v>
                </c:pt>
                <c:pt idx="352">
                  <c:v>1569262.4289197195</c:v>
                </c:pt>
                <c:pt idx="353">
                  <c:v>1576767.193070634</c:v>
                </c:pt>
                <c:pt idx="354">
                  <c:v>1584296.5258665055</c:v>
                </c:pt>
                <c:pt idx="355">
                  <c:v>1591850.5077386841</c:v>
                </c:pt>
                <c:pt idx="356">
                  <c:v>1599429.2193818318</c:v>
                </c:pt>
                <c:pt idx="357">
                  <c:v>1607032.7417547836</c:v>
                </c:pt>
                <c:pt idx="358">
                  <c:v>1614661.1560814125</c:v>
                </c:pt>
                <c:pt idx="359">
                  <c:v>1622314.5438514974</c:v>
                </c:pt>
                <c:pt idx="360">
                  <c:v>1629992.9868215939</c:v>
                </c:pt>
                <c:pt idx="361">
                  <c:v>1637696.567015907</c:v>
                </c:pt>
                <c:pt idx="362">
                  <c:v>1645425.3667271675</c:v>
                </c:pt>
                <c:pt idx="363">
                  <c:v>1653179.4685175114</c:v>
                </c:pt>
                <c:pt idx="364">
                  <c:v>1660958.9552193617</c:v>
                </c:pt>
                <c:pt idx="365">
                  <c:v>1668763.9099363128</c:v>
                </c:pt>
                <c:pt idx="366">
                  <c:v>1676594.4160440192</c:v>
                </c:pt>
                <c:pt idx="367">
                  <c:v>1684450.5571910851</c:v>
                </c:pt>
                <c:pt idx="368">
                  <c:v>1692332.4172999586</c:v>
                </c:pt>
                <c:pt idx="369">
                  <c:v>1700240.0805678284</c:v>
                </c:pt>
                <c:pt idx="370">
                  <c:v>1708173.6314675224</c:v>
                </c:pt>
                <c:pt idx="371">
                  <c:v>1716133.1547484107</c:v>
                </c:pt>
                <c:pt idx="372">
                  <c:v>1724118.735437311</c:v>
                </c:pt>
                <c:pt idx="373">
                  <c:v>1732130.4588393965</c:v>
                </c:pt>
                <c:pt idx="374">
                  <c:v>1740168.4105391074</c:v>
                </c:pt>
                <c:pt idx="375">
                  <c:v>1748232.6764010652</c:v>
                </c:pt>
                <c:pt idx="376">
                  <c:v>1756323.3425709894</c:v>
                </c:pt>
                <c:pt idx="377">
                  <c:v>1764440.4954766186</c:v>
                </c:pt>
                <c:pt idx="378">
                  <c:v>1772584.2218286332</c:v>
                </c:pt>
                <c:pt idx="379">
                  <c:v>1780754.6086215817</c:v>
                </c:pt>
                <c:pt idx="380">
                  <c:v>1788951.7431348101</c:v>
                </c:pt>
                <c:pt idx="381">
                  <c:v>1797175.7129333946</c:v>
                </c:pt>
                <c:pt idx="382">
                  <c:v>1805426.6058690762</c:v>
                </c:pt>
                <c:pt idx="383">
                  <c:v>1813704.5100812002</c:v>
                </c:pt>
                <c:pt idx="384">
                  <c:v>1822009.5139976565</c:v>
                </c:pt>
                <c:pt idx="385">
                  <c:v>1830341.7063358256</c:v>
                </c:pt>
                <c:pt idx="386">
                  <c:v>1838701.1761035251</c:v>
                </c:pt>
                <c:pt idx="387">
                  <c:v>1847088.0125999611</c:v>
                </c:pt>
                <c:pt idx="388">
                  <c:v>1855502.3054166823</c:v>
                </c:pt>
                <c:pt idx="389">
                  <c:v>1863944.1444385366</c:v>
                </c:pt>
                <c:pt idx="390">
                  <c:v>1872413.6198446318</c:v>
                </c:pt>
                <c:pt idx="391">
                  <c:v>1880910.8221092981</c:v>
                </c:pt>
                <c:pt idx="392">
                  <c:v>1889435.8420030556</c:v>
                </c:pt>
                <c:pt idx="393">
                  <c:v>1897988.7705935836</c:v>
                </c:pt>
                <c:pt idx="394">
                  <c:v>1906569.6992466925</c:v>
                </c:pt>
                <c:pt idx="395">
                  <c:v>1915178.7196273014</c:v>
                </c:pt>
                <c:pt idx="396">
                  <c:v>1923815.923700416</c:v>
                </c:pt>
                <c:pt idx="397">
                  <c:v>1932481.4037321117</c:v>
                </c:pt>
                <c:pt idx="398">
                  <c:v>1941175.252290519</c:v>
                </c:pt>
                <c:pt idx="399">
                  <c:v>1949897.5622468125</c:v>
                </c:pt>
                <c:pt idx="400">
                  <c:v>1958648.4267762026</c:v>
                </c:pt>
                <c:pt idx="401">
                  <c:v>1967427.9393589313</c:v>
                </c:pt>
                <c:pt idx="402">
                  <c:v>1976236.1937812702</c:v>
                </c:pt>
                <c:pt idx="403">
                  <c:v>1985073.2841365233</c:v>
                </c:pt>
                <c:pt idx="404">
                  <c:v>1993939.3048260312</c:v>
                </c:pt>
                <c:pt idx="405">
                  <c:v>2002834.3505601801</c:v>
                </c:pt>
                <c:pt idx="406">
                  <c:v>2011758.5163594135</c:v>
                </c:pt>
                <c:pt idx="407">
                  <c:v>2020711.8975552467</c:v>
                </c:pt>
                <c:pt idx="408">
                  <c:v>2029694.589791286</c:v>
                </c:pt>
                <c:pt idx="409">
                  <c:v>2038706.6890242496</c:v>
                </c:pt>
                <c:pt idx="410">
                  <c:v>2047748.2915249933</c:v>
                </c:pt>
                <c:pt idx="411">
                  <c:v>2056819.4938795385</c:v>
                </c:pt>
                <c:pt idx="412">
                  <c:v>2065920.3929901042</c:v>
                </c:pt>
                <c:pt idx="413">
                  <c:v>2075051.0860761418</c:v>
                </c:pt>
                <c:pt idx="414">
                  <c:v>2084211.6706753743</c:v>
                </c:pt>
                <c:pt idx="415">
                  <c:v>2093402.2446448375</c:v>
                </c:pt>
                <c:pt idx="416">
                  <c:v>2102622.9061619258</c:v>
                </c:pt>
                <c:pt idx="417">
                  <c:v>2111873.7537254412</c:v>
                </c:pt>
                <c:pt idx="418">
                  <c:v>2121154.8861566442</c:v>
                </c:pt>
                <c:pt idx="419">
                  <c:v>2130466.4026003112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F0-4E05-A258-1FE57DBEB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87305232"/>
        <c:axId val="-1387306320"/>
      </c:areaChart>
      <c:catAx>
        <c:axId val="-1387310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Meses</a:t>
                </a:r>
              </a:p>
            </c:rich>
          </c:tx>
          <c:layout>
            <c:manualLayout>
              <c:xMode val="edge"/>
              <c:yMode val="edge"/>
              <c:x val="0.543481770529194"/>
              <c:y val="0.91499496670081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87306864"/>
        <c:crosses val="autoZero"/>
        <c:auto val="1"/>
        <c:lblAlgn val="ctr"/>
        <c:lblOffset val="100"/>
        <c:noMultiLvlLbl val="0"/>
      </c:catAx>
      <c:valAx>
        <c:axId val="-13873068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87310672"/>
        <c:crossesAt val="1"/>
        <c:crossBetween val="midCat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valAx>
        <c:axId val="-1387306320"/>
        <c:scaling>
          <c:orientation val="minMax"/>
        </c:scaling>
        <c:delete val="1"/>
        <c:axPos val="r"/>
        <c:numFmt formatCode="_(* #,##0.00_);_(* \(#,##0.00\);_(* &quot;-&quot;??_);_(@_)" sourceLinked="1"/>
        <c:majorTickMark val="out"/>
        <c:minorTickMark val="none"/>
        <c:tickLblPos val="nextTo"/>
        <c:crossAx val="-1387305232"/>
        <c:crosses val="max"/>
        <c:crossBetween val="midCat"/>
      </c:valAx>
      <c:catAx>
        <c:axId val="-138730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3873063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050" b="1" dirty="0" smtClean="0"/>
              <a:t>RPPS/BD </a:t>
            </a:r>
            <a:r>
              <a:rPr lang="pt-BR" sz="1050" b="1" dirty="0"/>
              <a:t>- Alíquota de Contribuição - 1988 a </a:t>
            </a:r>
            <a:r>
              <a:rPr lang="pt-BR" sz="1050" b="1" dirty="0" smtClean="0"/>
              <a:t>2018*</a:t>
            </a:r>
            <a:endParaRPr lang="pt-BR" sz="1050" b="1" dirty="0"/>
          </a:p>
        </c:rich>
      </c:tx>
      <c:layout>
        <c:manualLayout>
          <c:xMode val="edge"/>
          <c:yMode val="edge"/>
          <c:x val="0.16692221029057053"/>
          <c:y val="4.09532101512366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641129110156894"/>
          <c:y val="0.16931612976040761"/>
          <c:w val="0.82143437719840939"/>
          <c:h val="0.563737061042855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2.9920750063728841E-2"/>
                  <c:y val="-5.1191512689045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Plan1!$F$5:$F$35</c:f>
              <c:strCache>
                <c:ptCount val="31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2011(1)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2018(2)</c:v>
                </c:pt>
              </c:strCache>
            </c:strRef>
          </c:cat>
          <c:val>
            <c:numRef>
              <c:f>Plan1!$G$5:$G$35</c:f>
              <c:numCache>
                <c:formatCode>0%</c:formatCode>
                <c:ptCount val="31"/>
                <c:pt idx="0">
                  <c:v>0.06</c:v>
                </c:pt>
                <c:pt idx="1">
                  <c:v>0.06</c:v>
                </c:pt>
                <c:pt idx="2">
                  <c:v>0.06</c:v>
                </c:pt>
                <c:pt idx="3">
                  <c:v>0.06</c:v>
                </c:pt>
                <c:pt idx="4">
                  <c:v>0.06</c:v>
                </c:pt>
                <c:pt idx="5">
                  <c:v>0.06</c:v>
                </c:pt>
                <c:pt idx="6">
                  <c:v>0.06</c:v>
                </c:pt>
                <c:pt idx="7">
                  <c:v>0.06</c:v>
                </c:pt>
                <c:pt idx="8">
                  <c:v>0.06</c:v>
                </c:pt>
                <c:pt idx="9">
                  <c:v>0.06</c:v>
                </c:pt>
                <c:pt idx="10">
                  <c:v>0.11</c:v>
                </c:pt>
                <c:pt idx="11">
                  <c:v>0.11</c:v>
                </c:pt>
                <c:pt idx="12">
                  <c:v>0.11</c:v>
                </c:pt>
                <c:pt idx="13">
                  <c:v>0.11</c:v>
                </c:pt>
                <c:pt idx="14">
                  <c:v>0.11</c:v>
                </c:pt>
                <c:pt idx="15">
                  <c:v>0.11</c:v>
                </c:pt>
                <c:pt idx="16">
                  <c:v>0.11</c:v>
                </c:pt>
                <c:pt idx="17">
                  <c:v>0.11</c:v>
                </c:pt>
                <c:pt idx="18">
                  <c:v>0.11</c:v>
                </c:pt>
                <c:pt idx="19">
                  <c:v>0.11</c:v>
                </c:pt>
                <c:pt idx="20">
                  <c:v>0.11</c:v>
                </c:pt>
                <c:pt idx="21">
                  <c:v>0.11</c:v>
                </c:pt>
                <c:pt idx="22">
                  <c:v>0.11</c:v>
                </c:pt>
                <c:pt idx="23">
                  <c:v>0.11</c:v>
                </c:pt>
                <c:pt idx="24">
                  <c:v>0.11</c:v>
                </c:pt>
                <c:pt idx="25">
                  <c:v>0.11</c:v>
                </c:pt>
                <c:pt idx="26">
                  <c:v>0.11</c:v>
                </c:pt>
                <c:pt idx="27">
                  <c:v>0.11</c:v>
                </c:pt>
                <c:pt idx="28">
                  <c:v>0.11</c:v>
                </c:pt>
                <c:pt idx="29">
                  <c:v>0.11</c:v>
                </c:pt>
                <c:pt idx="30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24833536"/>
        <c:axId val="-1224846592"/>
      </c:barChart>
      <c:catAx>
        <c:axId val="-122483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224846592"/>
        <c:crosses val="autoZero"/>
        <c:auto val="1"/>
        <c:lblAlgn val="ctr"/>
        <c:lblOffset val="100"/>
        <c:noMultiLvlLbl val="0"/>
      </c:catAx>
      <c:valAx>
        <c:axId val="-122484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800"/>
                  <a:t>% de Contribuição RPPS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22483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rgbClr val="77C39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41-4822-A880-383330869202}"/>
              </c:ext>
            </c:extLst>
          </c:dPt>
          <c:dPt>
            <c:idx val="1"/>
            <c:bubble3D val="0"/>
            <c:spPr>
              <a:solidFill>
                <a:srgbClr val="4C647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41-4822-A880-383330869202}"/>
              </c:ext>
            </c:extLst>
          </c:dPt>
          <c:dLbls>
            <c:dLbl>
              <c:idx val="0"/>
              <c:layout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41-4822-A880-3833308692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41-4822-A880-3833308692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Plan1!$B$2:$B$3</c:f>
              <c:strCache>
                <c:ptCount val="2"/>
                <c:pt idx="0">
                  <c:v>Fem</c:v>
                </c:pt>
                <c:pt idx="1">
                  <c:v>Mas</c:v>
                </c:pt>
              </c:strCache>
            </c:strRef>
          </c:cat>
          <c:val>
            <c:numRef>
              <c:f>Plan1!$C$2:$C$3</c:f>
              <c:numCache>
                <c:formatCode>General</c:formatCode>
                <c:ptCount val="2"/>
                <c:pt idx="0">
                  <c:v>3211</c:v>
                </c:pt>
                <c:pt idx="1">
                  <c:v>7634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41-4822-A880-383330869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672864930560978E-2"/>
          <c:y val="0"/>
          <c:w val="0.9234498107204786"/>
          <c:h val="0.84074346478508288"/>
        </c:manualLayout>
      </c:layout>
      <c:barChart>
        <c:barDir val="col"/>
        <c:grouping val="clustered"/>
        <c:varyColors val="0"/>
        <c:ser>
          <c:idx val="0"/>
          <c:order val="0"/>
          <c:tx>
            <c:v>Qt</c:v>
          </c:tx>
          <c:spPr>
            <a:solidFill>
              <a:srgbClr val="73C594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3C59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Plan1!$B$4:$B$7</c:f>
              <c:strCache>
                <c:ptCount val="4"/>
                <c:pt idx="0">
                  <c:v>De 25 a 34</c:v>
                </c:pt>
                <c:pt idx="1">
                  <c:v>De 35 a 44</c:v>
                </c:pt>
                <c:pt idx="2">
                  <c:v>De 45 a 54</c:v>
                </c:pt>
                <c:pt idx="3">
                  <c:v>Acima de 54</c:v>
                </c:pt>
              </c:strCache>
            </c:strRef>
          </c:cat>
          <c:val>
            <c:numRef>
              <c:f>Plan1!$C$4:$C$7</c:f>
              <c:numCache>
                <c:formatCode>General</c:formatCode>
                <c:ptCount val="4"/>
                <c:pt idx="0">
                  <c:v>1703</c:v>
                </c:pt>
                <c:pt idx="1">
                  <c:v>7673</c:v>
                </c:pt>
                <c:pt idx="2">
                  <c:v>1383</c:v>
                </c:pt>
                <c:pt idx="3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3D-492A-8F48-6E6747547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66886880"/>
        <c:axId val="-1266886336"/>
      </c:barChart>
      <c:lineChart>
        <c:grouping val="standard"/>
        <c:varyColors val="0"/>
        <c:ser>
          <c:idx val="1"/>
          <c:order val="1"/>
          <c:tx>
            <c:v>Percentual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8.9511665136484952E-2"/>
                  <c:y val="-0.184966862997179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3D-492A-8F48-6E67475474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4C647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[1]CALCULOS!$M$3:$M$7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cat>
          <c:val>
            <c:numRef>
              <c:f>Plan1!$D$4:$D$7</c:f>
              <c:numCache>
                <c:formatCode>0%</c:formatCode>
                <c:ptCount val="4"/>
                <c:pt idx="0">
                  <c:v>0.1570308898109728</c:v>
                </c:pt>
                <c:pt idx="1">
                  <c:v>0.70751498386353162</c:v>
                </c:pt>
                <c:pt idx="2">
                  <c:v>0.12752420470262793</c:v>
                </c:pt>
                <c:pt idx="3">
                  <c:v>7.9299216228676805E-3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F3D-492A-8F48-6E6747547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66885248"/>
        <c:axId val="-1266885792"/>
      </c:lineChart>
      <c:catAx>
        <c:axId val="-126688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pt-BR"/>
          </a:p>
        </c:txPr>
        <c:crossAx val="-1266886336"/>
        <c:crosses val="autoZero"/>
        <c:auto val="1"/>
        <c:lblAlgn val="ctr"/>
        <c:lblOffset val="100"/>
        <c:noMultiLvlLbl val="0"/>
      </c:catAx>
      <c:valAx>
        <c:axId val="-1266886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66886880"/>
        <c:crosses val="autoZero"/>
        <c:crossBetween val="between"/>
      </c:valAx>
      <c:valAx>
        <c:axId val="-126688579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66885248"/>
        <c:crosses val="max"/>
        <c:crossBetween val="between"/>
      </c:valAx>
      <c:catAx>
        <c:axId val="-1266885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266885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70AD47">
          <a:lumMod val="75000"/>
        </a:srgb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Qt</c:v>
          </c:tx>
          <c:spPr>
            <a:solidFill>
              <a:srgbClr val="73C594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3C59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Plan1!$B$4:$B$10</c:f>
              <c:strCache>
                <c:ptCount val="7"/>
                <c:pt idx="0">
                  <c:v>Até $ 5.645,80</c:v>
                </c:pt>
                <c:pt idx="1">
                  <c:v>De $ 5.645,81 a $ 6.774,97 </c:v>
                </c:pt>
                <c:pt idx="2">
                  <c:v>De $ 6.774,98 a $ 8.000,00</c:v>
                </c:pt>
                <c:pt idx="3">
                  <c:v>De $ 8.000,01 a $ 9.000,00</c:v>
                </c:pt>
                <c:pt idx="4">
                  <c:v>De $ 9.000,01 a $ 10.000,00</c:v>
                </c:pt>
                <c:pt idx="5">
                  <c:v>De $ 10.000,01 a $ 14.000</c:v>
                </c:pt>
                <c:pt idx="6">
                  <c:v>Acima de $ 14.000,00</c:v>
                </c:pt>
              </c:strCache>
            </c:strRef>
          </c:cat>
          <c:val>
            <c:numRef>
              <c:f>Plan1!$C$4:$C$10</c:f>
              <c:numCache>
                <c:formatCode>General</c:formatCode>
                <c:ptCount val="7"/>
                <c:pt idx="0">
                  <c:v>238</c:v>
                </c:pt>
                <c:pt idx="1">
                  <c:v>95</c:v>
                </c:pt>
                <c:pt idx="2">
                  <c:v>181</c:v>
                </c:pt>
                <c:pt idx="3">
                  <c:v>194</c:v>
                </c:pt>
                <c:pt idx="4">
                  <c:v>235</c:v>
                </c:pt>
                <c:pt idx="5">
                  <c:v>806</c:v>
                </c:pt>
                <c:pt idx="6">
                  <c:v>9096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95-4592-BF0E-927FA8512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66888512"/>
        <c:axId val="-1266887968"/>
      </c:barChart>
      <c:lineChart>
        <c:grouping val="standard"/>
        <c:varyColors val="0"/>
        <c:ser>
          <c:idx val="1"/>
          <c:order val="1"/>
          <c:tx>
            <c:v>Percentual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318354264083919E-2"/>
                  <c:y val="-0.154590446577171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95-4592-BF0E-927FA85122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31835426408394E-2"/>
                  <c:y val="-0.139402238367167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95-4592-BF0E-927FA85122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797908322243968E-2"/>
                  <c:y val="-0.129276766227165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795-4592-BF0E-927FA85122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838800205923912E-2"/>
                  <c:y val="-0.129276766227165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795-4592-BF0E-927FA85122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23657049672415E-2"/>
                  <c:y val="-0.159653182647173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795-4592-BF0E-927FA85122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4C647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Plan1!$B$4:$B$10</c:f>
              <c:strCache>
                <c:ptCount val="7"/>
                <c:pt idx="0">
                  <c:v>Até $ 5.645,80</c:v>
                </c:pt>
                <c:pt idx="1">
                  <c:v>De $ 5.645,81 a $ 6.774,97 </c:v>
                </c:pt>
                <c:pt idx="2">
                  <c:v>De $ 6.774,98 a $ 8.000,00</c:v>
                </c:pt>
                <c:pt idx="3">
                  <c:v>De $ 8.000,01 a $ 9.000,00</c:v>
                </c:pt>
                <c:pt idx="4">
                  <c:v>De $ 9.000,01 a $ 10.000,00</c:v>
                </c:pt>
                <c:pt idx="5">
                  <c:v>De $ 10.000,01 a $ 14.000</c:v>
                </c:pt>
                <c:pt idx="6">
                  <c:v>Acima de $ 14.000,00</c:v>
                </c:pt>
              </c:strCache>
            </c:strRef>
          </c:cat>
          <c:val>
            <c:numRef>
              <c:f>Plan1!$D$4:$D$10</c:f>
              <c:numCache>
                <c:formatCode>0%</c:formatCode>
                <c:ptCount val="7"/>
                <c:pt idx="0">
                  <c:v>2.1945597049331488E-2</c:v>
                </c:pt>
                <c:pt idx="1">
                  <c:v>8.7597971415398802E-3</c:v>
                </c:pt>
                <c:pt idx="2">
                  <c:v>1.6689718764407561E-2</c:v>
                </c:pt>
                <c:pt idx="3">
                  <c:v>1.788842784693407E-2</c:v>
                </c:pt>
                <c:pt idx="4">
                  <c:v>2.1668971876440755E-2</c:v>
                </c:pt>
                <c:pt idx="5">
                  <c:v>7.4319963116643614E-2</c:v>
                </c:pt>
                <c:pt idx="6">
                  <c:v>0.83872752420470265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795-4592-BF0E-927FA8512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19284160"/>
        <c:axId val="-1266887424"/>
      </c:lineChart>
      <c:catAx>
        <c:axId val="-126688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pt-BR"/>
          </a:p>
        </c:txPr>
        <c:crossAx val="-1266887968"/>
        <c:crosses val="autoZero"/>
        <c:auto val="0"/>
        <c:lblAlgn val="ctr"/>
        <c:lblOffset val="100"/>
        <c:noMultiLvlLbl val="0"/>
      </c:catAx>
      <c:valAx>
        <c:axId val="-126688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66888512"/>
        <c:crosses val="autoZero"/>
        <c:crossBetween val="between"/>
      </c:valAx>
      <c:valAx>
        <c:axId val="-126688742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19284160"/>
        <c:crosses val="max"/>
        <c:crossBetween val="between"/>
      </c:valAx>
      <c:catAx>
        <c:axId val="-121928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266887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 cap="flat" cmpd="sng" algn="ctr">
      <a:solidFill>
        <a:srgbClr val="73C594"/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363917-4655-450E-9D43-8B1D62A1F738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B3819E0-52CC-411E-8099-461B447E67E3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1600" dirty="0"/>
            <a:t>Padrão de vida pós aposentadoria, invalidez ou morte</a:t>
          </a:r>
        </a:p>
      </dgm:t>
    </dgm:pt>
    <dgm:pt modelId="{21023B23-C725-4157-A54C-091F8797D31E}" type="parTrans" cxnId="{9179087F-C0D4-4AA3-948E-39B79F275D11}">
      <dgm:prSet/>
      <dgm:spPr/>
      <dgm:t>
        <a:bodyPr/>
        <a:lstStyle/>
        <a:p>
          <a:endParaRPr lang="pt-BR" sz="1300"/>
        </a:p>
      </dgm:t>
    </dgm:pt>
    <dgm:pt modelId="{27DD6A2F-CF68-440E-9ED6-D2B49D3B2D5A}" type="sibTrans" cxnId="{9179087F-C0D4-4AA3-948E-39B79F275D11}">
      <dgm:prSet/>
      <dgm:spPr/>
      <dgm:t>
        <a:bodyPr/>
        <a:lstStyle/>
        <a:p>
          <a:endParaRPr lang="pt-BR" sz="1300"/>
        </a:p>
      </dgm:t>
    </dgm:pt>
    <dgm:pt modelId="{3E9F6A58-4282-48CB-BF5C-C2CB03E26769}">
      <dgm:prSet phldrT="[Texto]" custT="1"/>
      <dgm:spPr/>
      <dgm:t>
        <a:bodyPr/>
        <a:lstStyle/>
        <a:p>
          <a:r>
            <a:rPr lang="pt-BR" sz="1300" dirty="0"/>
            <a:t>Capitalização </a:t>
          </a:r>
        </a:p>
      </dgm:t>
    </dgm:pt>
    <dgm:pt modelId="{19094CDD-E2C5-4265-9A9D-2137F6848E78}" type="parTrans" cxnId="{621DE6DC-D95B-40DD-ADBA-0DFB3301380A}">
      <dgm:prSet/>
      <dgm:spPr/>
      <dgm:t>
        <a:bodyPr/>
        <a:lstStyle/>
        <a:p>
          <a:endParaRPr lang="pt-BR" sz="1300"/>
        </a:p>
      </dgm:t>
    </dgm:pt>
    <dgm:pt modelId="{5B6B4472-9EB7-4DAB-9FED-306825FAF9BA}" type="sibTrans" cxnId="{621DE6DC-D95B-40DD-ADBA-0DFB3301380A}">
      <dgm:prSet/>
      <dgm:spPr/>
      <dgm:t>
        <a:bodyPr/>
        <a:lstStyle/>
        <a:p>
          <a:endParaRPr lang="pt-BR" sz="1300"/>
        </a:p>
      </dgm:t>
    </dgm:pt>
    <dgm:pt modelId="{08B96518-3A9A-4420-A090-5D34004F2798}">
      <dgm:prSet phldrT="[Texto]" custT="1"/>
      <dgm:spPr/>
      <dgm:t>
        <a:bodyPr/>
        <a:lstStyle/>
        <a:p>
          <a:r>
            <a:rPr lang="pt-BR" sz="1300" dirty="0"/>
            <a:t>Formação de reservas</a:t>
          </a:r>
        </a:p>
      </dgm:t>
    </dgm:pt>
    <dgm:pt modelId="{1ACB97DF-BF53-4F44-A66C-AA90070A8D6A}" type="parTrans" cxnId="{0A0CC377-7421-4C69-B6D5-5FE29F7C46D9}">
      <dgm:prSet/>
      <dgm:spPr/>
      <dgm:t>
        <a:bodyPr/>
        <a:lstStyle/>
        <a:p>
          <a:endParaRPr lang="pt-BR" sz="1300"/>
        </a:p>
      </dgm:t>
    </dgm:pt>
    <dgm:pt modelId="{302CB23D-DAD0-4E60-BB2D-0E3D4A4E9EC5}" type="sibTrans" cxnId="{0A0CC377-7421-4C69-B6D5-5FE29F7C46D9}">
      <dgm:prSet/>
      <dgm:spPr/>
      <dgm:t>
        <a:bodyPr/>
        <a:lstStyle/>
        <a:p>
          <a:endParaRPr lang="pt-BR" sz="1300"/>
        </a:p>
      </dgm:t>
    </dgm:pt>
    <dgm:pt modelId="{649F37C3-A6D4-48F9-80B0-3844A141DF08}">
      <dgm:prSet phldrT="[Texto]" custT="1"/>
      <dgm:spPr/>
      <dgm:t>
        <a:bodyPr/>
        <a:lstStyle/>
        <a:p>
          <a:r>
            <a:rPr lang="pt-BR" sz="1300" dirty="0"/>
            <a:t>Contribuição paritária do empregador (União)</a:t>
          </a:r>
        </a:p>
      </dgm:t>
    </dgm:pt>
    <dgm:pt modelId="{5C8827AD-80A9-44CB-A1A8-6F08ABDB3C23}" type="parTrans" cxnId="{1EE0C4FF-EE5C-4CB4-9BCE-BF343AE452F0}">
      <dgm:prSet/>
      <dgm:spPr/>
      <dgm:t>
        <a:bodyPr/>
        <a:lstStyle/>
        <a:p>
          <a:endParaRPr lang="pt-BR" sz="1300"/>
        </a:p>
      </dgm:t>
    </dgm:pt>
    <dgm:pt modelId="{BFC1FA02-A5D1-43BB-9F90-63E4CFB56C13}" type="sibTrans" cxnId="{1EE0C4FF-EE5C-4CB4-9BCE-BF343AE452F0}">
      <dgm:prSet/>
      <dgm:spPr/>
      <dgm:t>
        <a:bodyPr/>
        <a:lstStyle/>
        <a:p>
          <a:endParaRPr lang="pt-BR" sz="1300"/>
        </a:p>
      </dgm:t>
    </dgm:pt>
    <dgm:pt modelId="{9B402A0B-C7E3-4C32-9989-B3DC2BC2B26F}">
      <dgm:prSet phldrT="[Texto]" custT="1"/>
      <dgm:spPr/>
      <dgm:t>
        <a:bodyPr/>
        <a:lstStyle/>
        <a:p>
          <a:r>
            <a:rPr lang="pt-BR" sz="1300" dirty="0"/>
            <a:t>Conta Individualizada</a:t>
          </a:r>
        </a:p>
        <a:p>
          <a:r>
            <a:rPr lang="pt-BR" sz="1300" dirty="0"/>
            <a:t>Plano de contribuição definida</a:t>
          </a:r>
        </a:p>
      </dgm:t>
    </dgm:pt>
    <dgm:pt modelId="{D9D436A9-B2EA-4E29-8C30-537A1C8DC454}" type="parTrans" cxnId="{52F4790F-6321-4BE4-84DE-FD08B5B76650}">
      <dgm:prSet/>
      <dgm:spPr/>
      <dgm:t>
        <a:bodyPr/>
        <a:lstStyle/>
        <a:p>
          <a:endParaRPr lang="pt-BR" sz="1300"/>
        </a:p>
      </dgm:t>
    </dgm:pt>
    <dgm:pt modelId="{E7068F32-8BB4-4E72-93F3-FF3B0938D7EB}" type="sibTrans" cxnId="{52F4790F-6321-4BE4-84DE-FD08B5B76650}">
      <dgm:prSet/>
      <dgm:spPr/>
      <dgm:t>
        <a:bodyPr/>
        <a:lstStyle/>
        <a:p>
          <a:endParaRPr lang="pt-BR" sz="1300"/>
        </a:p>
      </dgm:t>
    </dgm:pt>
    <dgm:pt modelId="{AC373C95-F692-463D-B658-3F1E51343625}">
      <dgm:prSet phldrT="[Texto]" custT="1"/>
      <dgm:spPr/>
      <dgm:t>
        <a:bodyPr/>
        <a:lstStyle/>
        <a:p>
          <a:r>
            <a:rPr lang="pt-BR" sz="1300" dirty="0"/>
            <a:t>Sem fins lucrativos</a:t>
          </a:r>
        </a:p>
      </dgm:t>
    </dgm:pt>
    <dgm:pt modelId="{77D83038-2156-40F5-88FE-50FE70226633}" type="parTrans" cxnId="{B9DEC732-E7B9-4546-AE78-B89F13E37B01}">
      <dgm:prSet/>
      <dgm:spPr/>
      <dgm:t>
        <a:bodyPr/>
        <a:lstStyle/>
        <a:p>
          <a:endParaRPr lang="pt-BR" sz="1300"/>
        </a:p>
      </dgm:t>
    </dgm:pt>
    <dgm:pt modelId="{86B82B8D-4773-43DB-B854-251B947C31D7}" type="sibTrans" cxnId="{B9DEC732-E7B9-4546-AE78-B89F13E37B01}">
      <dgm:prSet/>
      <dgm:spPr/>
      <dgm:t>
        <a:bodyPr/>
        <a:lstStyle/>
        <a:p>
          <a:endParaRPr lang="pt-BR" sz="1300"/>
        </a:p>
      </dgm:t>
    </dgm:pt>
    <dgm:pt modelId="{846B540E-D918-4734-BAFD-8C873858F594}">
      <dgm:prSet phldrT="[Texto]" custT="1"/>
      <dgm:spPr/>
      <dgm:t>
        <a:bodyPr/>
        <a:lstStyle/>
        <a:p>
          <a:r>
            <a:rPr lang="pt-BR" sz="1300" dirty="0"/>
            <a:t>Renda complementar</a:t>
          </a:r>
        </a:p>
      </dgm:t>
    </dgm:pt>
    <dgm:pt modelId="{E88016F8-DA50-451B-AE9B-8474E5736477}" type="parTrans" cxnId="{32BB3312-A814-4E4D-AA59-05265EA02365}">
      <dgm:prSet/>
      <dgm:spPr/>
      <dgm:t>
        <a:bodyPr/>
        <a:lstStyle/>
        <a:p>
          <a:endParaRPr lang="pt-BR" sz="1300"/>
        </a:p>
      </dgm:t>
    </dgm:pt>
    <dgm:pt modelId="{38CC75D9-6302-42E0-B0BA-75710CBDE6E7}" type="sibTrans" cxnId="{32BB3312-A814-4E4D-AA59-05265EA02365}">
      <dgm:prSet/>
      <dgm:spPr/>
      <dgm:t>
        <a:bodyPr/>
        <a:lstStyle/>
        <a:p>
          <a:endParaRPr lang="pt-BR" sz="1300"/>
        </a:p>
      </dgm:t>
    </dgm:pt>
    <dgm:pt modelId="{956C7CA3-17F8-42B6-84B5-537CED08C064}">
      <dgm:prSet phldrT="[Texto]" custT="1"/>
      <dgm:spPr/>
      <dgm:t>
        <a:bodyPr/>
        <a:lstStyle/>
        <a:p>
          <a:r>
            <a:rPr lang="pt-BR" sz="1300" dirty="0"/>
            <a:t>Autônoma do RPPS</a:t>
          </a:r>
        </a:p>
      </dgm:t>
    </dgm:pt>
    <dgm:pt modelId="{B391DD6B-4038-4655-9839-474BF82CFC00}" type="parTrans" cxnId="{B45C0467-5561-43BD-9E81-515A763990F6}">
      <dgm:prSet/>
      <dgm:spPr/>
      <dgm:t>
        <a:bodyPr/>
        <a:lstStyle/>
        <a:p>
          <a:endParaRPr lang="pt-BR" sz="1300"/>
        </a:p>
      </dgm:t>
    </dgm:pt>
    <dgm:pt modelId="{B1EAF629-0CE5-4ECE-B1F1-87C9775099CC}" type="sibTrans" cxnId="{B45C0467-5561-43BD-9E81-515A763990F6}">
      <dgm:prSet/>
      <dgm:spPr/>
      <dgm:t>
        <a:bodyPr/>
        <a:lstStyle/>
        <a:p>
          <a:endParaRPr lang="pt-BR" sz="1300"/>
        </a:p>
      </dgm:t>
    </dgm:pt>
    <dgm:pt modelId="{9B12DE8D-631A-43EE-9958-AF1152B1CFBA}" type="pres">
      <dgm:prSet presAssocID="{D2363917-4655-450E-9D43-8B1D62A1F7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718CA9A-78A3-4912-B468-1CA8BC062ABD}" type="pres">
      <dgm:prSet presAssocID="{3B3819E0-52CC-411E-8099-461B447E67E3}" presName="centerShape" presStyleLbl="node0" presStyleIdx="0" presStyleCnt="1"/>
      <dgm:spPr/>
      <dgm:t>
        <a:bodyPr/>
        <a:lstStyle/>
        <a:p>
          <a:endParaRPr lang="pt-BR"/>
        </a:p>
      </dgm:t>
    </dgm:pt>
    <dgm:pt modelId="{A660246B-0888-479C-B930-D812E839BE1B}" type="pres">
      <dgm:prSet presAssocID="{846B540E-D918-4734-BAFD-8C873858F594}" presName="node" presStyleLbl="node1" presStyleIdx="0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EF76F0-8966-4E9C-BE42-CFF1F856FC9D}" type="pres">
      <dgm:prSet presAssocID="{846B540E-D918-4734-BAFD-8C873858F594}" presName="dummy" presStyleCnt="0"/>
      <dgm:spPr/>
    </dgm:pt>
    <dgm:pt modelId="{FED3BE74-8E16-494E-975B-96419BFD51AB}" type="pres">
      <dgm:prSet presAssocID="{38CC75D9-6302-42E0-B0BA-75710CBDE6E7}" presName="sibTrans" presStyleLbl="sibTrans2D1" presStyleIdx="0" presStyleCnt="7"/>
      <dgm:spPr/>
      <dgm:t>
        <a:bodyPr/>
        <a:lstStyle/>
        <a:p>
          <a:endParaRPr lang="pt-BR"/>
        </a:p>
      </dgm:t>
    </dgm:pt>
    <dgm:pt modelId="{F041F067-B225-41E8-BC98-DF80A7D395E7}" type="pres">
      <dgm:prSet presAssocID="{AC373C95-F692-463D-B658-3F1E51343625}" presName="node" presStyleLbl="node1" presStyleIdx="1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F54F77-5DA2-46CE-9B22-CABBFFD69667}" type="pres">
      <dgm:prSet presAssocID="{AC373C95-F692-463D-B658-3F1E51343625}" presName="dummy" presStyleCnt="0"/>
      <dgm:spPr/>
    </dgm:pt>
    <dgm:pt modelId="{3DB91A42-C11D-4799-8DBA-E13B33C1B308}" type="pres">
      <dgm:prSet presAssocID="{86B82B8D-4773-43DB-B854-251B947C31D7}" presName="sibTrans" presStyleLbl="sibTrans2D1" presStyleIdx="1" presStyleCnt="7"/>
      <dgm:spPr/>
      <dgm:t>
        <a:bodyPr/>
        <a:lstStyle/>
        <a:p>
          <a:endParaRPr lang="pt-BR"/>
        </a:p>
      </dgm:t>
    </dgm:pt>
    <dgm:pt modelId="{66B79193-5D27-4798-B5F0-7D6F6AB4884F}" type="pres">
      <dgm:prSet presAssocID="{3E9F6A58-4282-48CB-BF5C-C2CB03E26769}" presName="node" presStyleLbl="node1" presStyleIdx="2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89E88D-2FAC-4BFA-852D-DB58A6E192DA}" type="pres">
      <dgm:prSet presAssocID="{3E9F6A58-4282-48CB-BF5C-C2CB03E26769}" presName="dummy" presStyleCnt="0"/>
      <dgm:spPr/>
    </dgm:pt>
    <dgm:pt modelId="{9CD26F99-D1A1-4085-A46C-B6B8E71D931A}" type="pres">
      <dgm:prSet presAssocID="{5B6B4472-9EB7-4DAB-9FED-306825FAF9BA}" presName="sibTrans" presStyleLbl="sibTrans2D1" presStyleIdx="2" presStyleCnt="7"/>
      <dgm:spPr/>
      <dgm:t>
        <a:bodyPr/>
        <a:lstStyle/>
        <a:p>
          <a:endParaRPr lang="pt-BR"/>
        </a:p>
      </dgm:t>
    </dgm:pt>
    <dgm:pt modelId="{9F42F950-0F0E-4D07-B9C8-CBB2462EA76E}" type="pres">
      <dgm:prSet presAssocID="{08B96518-3A9A-4420-A090-5D34004F2798}" presName="node" presStyleLbl="node1" presStyleIdx="3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8DDBBA-D03A-49CA-86A3-B12527FE3578}" type="pres">
      <dgm:prSet presAssocID="{08B96518-3A9A-4420-A090-5D34004F2798}" presName="dummy" presStyleCnt="0"/>
      <dgm:spPr/>
    </dgm:pt>
    <dgm:pt modelId="{191EB6F5-A400-4278-AE92-16ADDEC34E97}" type="pres">
      <dgm:prSet presAssocID="{302CB23D-DAD0-4E60-BB2D-0E3D4A4E9EC5}" presName="sibTrans" presStyleLbl="sibTrans2D1" presStyleIdx="3" presStyleCnt="7"/>
      <dgm:spPr/>
      <dgm:t>
        <a:bodyPr/>
        <a:lstStyle/>
        <a:p>
          <a:endParaRPr lang="pt-BR"/>
        </a:p>
      </dgm:t>
    </dgm:pt>
    <dgm:pt modelId="{A657B5A9-A81C-4073-83C6-555A5BE670BC}" type="pres">
      <dgm:prSet presAssocID="{649F37C3-A6D4-48F9-80B0-3844A141DF08}" presName="node" presStyleLbl="node1" presStyleIdx="4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C2AA42-0EF2-4FBF-ABEB-E8D598ABD314}" type="pres">
      <dgm:prSet presAssocID="{649F37C3-A6D4-48F9-80B0-3844A141DF08}" presName="dummy" presStyleCnt="0"/>
      <dgm:spPr/>
    </dgm:pt>
    <dgm:pt modelId="{35FDC405-7926-4E04-B920-B3F3872101AB}" type="pres">
      <dgm:prSet presAssocID="{BFC1FA02-A5D1-43BB-9F90-63E4CFB56C13}" presName="sibTrans" presStyleLbl="sibTrans2D1" presStyleIdx="4" presStyleCnt="7"/>
      <dgm:spPr/>
      <dgm:t>
        <a:bodyPr/>
        <a:lstStyle/>
        <a:p>
          <a:endParaRPr lang="pt-BR"/>
        </a:p>
      </dgm:t>
    </dgm:pt>
    <dgm:pt modelId="{24F64A31-B557-462E-BFF9-D8113D4C5224}" type="pres">
      <dgm:prSet presAssocID="{9B402A0B-C7E3-4C32-9989-B3DC2BC2B26F}" presName="node" presStyleLbl="node1" presStyleIdx="5" presStyleCnt="7" custScaleX="123123" custScaleY="1197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7C24BA-470D-4353-BAE7-94F69EE2EACA}" type="pres">
      <dgm:prSet presAssocID="{9B402A0B-C7E3-4C32-9989-B3DC2BC2B26F}" presName="dummy" presStyleCnt="0"/>
      <dgm:spPr/>
    </dgm:pt>
    <dgm:pt modelId="{2180CAAB-66E7-4B39-95F0-C2D0417D5791}" type="pres">
      <dgm:prSet presAssocID="{E7068F32-8BB4-4E72-93F3-FF3B0938D7EB}" presName="sibTrans" presStyleLbl="sibTrans2D1" presStyleIdx="5" presStyleCnt="7"/>
      <dgm:spPr/>
      <dgm:t>
        <a:bodyPr/>
        <a:lstStyle/>
        <a:p>
          <a:endParaRPr lang="pt-BR"/>
        </a:p>
      </dgm:t>
    </dgm:pt>
    <dgm:pt modelId="{007638B5-AFD7-44FD-8132-A30A8E544BB1}" type="pres">
      <dgm:prSet presAssocID="{956C7CA3-17F8-42B6-84B5-537CED08C06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7CC5F5-A81D-4159-9363-D9F4F73D549C}" type="pres">
      <dgm:prSet presAssocID="{956C7CA3-17F8-42B6-84B5-537CED08C064}" presName="dummy" presStyleCnt="0"/>
      <dgm:spPr/>
    </dgm:pt>
    <dgm:pt modelId="{729880C1-F5D7-4470-8935-DBD1F0B260D1}" type="pres">
      <dgm:prSet presAssocID="{B1EAF629-0CE5-4ECE-B1F1-87C9775099CC}" presName="sibTrans" presStyleLbl="sibTrans2D1" presStyleIdx="6" presStyleCnt="7"/>
      <dgm:spPr/>
      <dgm:t>
        <a:bodyPr/>
        <a:lstStyle/>
        <a:p>
          <a:endParaRPr lang="pt-BR"/>
        </a:p>
      </dgm:t>
    </dgm:pt>
  </dgm:ptLst>
  <dgm:cxnLst>
    <dgm:cxn modelId="{93B5BE9C-6693-4DD6-8B01-48BAD7FD444F}" type="presOf" srcId="{D2363917-4655-450E-9D43-8B1D62A1F738}" destId="{9B12DE8D-631A-43EE-9958-AF1152B1CFBA}" srcOrd="0" destOrd="0" presId="urn:microsoft.com/office/officeart/2005/8/layout/radial6"/>
    <dgm:cxn modelId="{225AFE71-582D-4646-A561-FAE9A4B1635A}" type="presOf" srcId="{86B82B8D-4773-43DB-B854-251B947C31D7}" destId="{3DB91A42-C11D-4799-8DBA-E13B33C1B308}" srcOrd="0" destOrd="0" presId="urn:microsoft.com/office/officeart/2005/8/layout/radial6"/>
    <dgm:cxn modelId="{7F09DC78-C752-4166-BFBC-778F4B157F68}" type="presOf" srcId="{38CC75D9-6302-42E0-B0BA-75710CBDE6E7}" destId="{FED3BE74-8E16-494E-975B-96419BFD51AB}" srcOrd="0" destOrd="0" presId="urn:microsoft.com/office/officeart/2005/8/layout/radial6"/>
    <dgm:cxn modelId="{9179087F-C0D4-4AA3-948E-39B79F275D11}" srcId="{D2363917-4655-450E-9D43-8B1D62A1F738}" destId="{3B3819E0-52CC-411E-8099-461B447E67E3}" srcOrd="0" destOrd="0" parTransId="{21023B23-C725-4157-A54C-091F8797D31E}" sibTransId="{27DD6A2F-CF68-440E-9ED6-D2B49D3B2D5A}"/>
    <dgm:cxn modelId="{997437D5-FE32-421C-A763-E8E9C8BFC5CE}" type="presOf" srcId="{302CB23D-DAD0-4E60-BB2D-0E3D4A4E9EC5}" destId="{191EB6F5-A400-4278-AE92-16ADDEC34E97}" srcOrd="0" destOrd="0" presId="urn:microsoft.com/office/officeart/2005/8/layout/radial6"/>
    <dgm:cxn modelId="{1EE0C4FF-EE5C-4CB4-9BCE-BF343AE452F0}" srcId="{3B3819E0-52CC-411E-8099-461B447E67E3}" destId="{649F37C3-A6D4-48F9-80B0-3844A141DF08}" srcOrd="4" destOrd="0" parTransId="{5C8827AD-80A9-44CB-A1A8-6F08ABDB3C23}" sibTransId="{BFC1FA02-A5D1-43BB-9F90-63E4CFB56C13}"/>
    <dgm:cxn modelId="{B56B0D0B-3D99-4994-BF02-72D35B60F381}" type="presOf" srcId="{5B6B4472-9EB7-4DAB-9FED-306825FAF9BA}" destId="{9CD26F99-D1A1-4085-A46C-B6B8E71D931A}" srcOrd="0" destOrd="0" presId="urn:microsoft.com/office/officeart/2005/8/layout/radial6"/>
    <dgm:cxn modelId="{5661F0C2-35A9-4941-8384-A714E7A0FE50}" type="presOf" srcId="{B1EAF629-0CE5-4ECE-B1F1-87C9775099CC}" destId="{729880C1-F5D7-4470-8935-DBD1F0B260D1}" srcOrd="0" destOrd="0" presId="urn:microsoft.com/office/officeart/2005/8/layout/radial6"/>
    <dgm:cxn modelId="{0A0CC377-7421-4C69-B6D5-5FE29F7C46D9}" srcId="{3B3819E0-52CC-411E-8099-461B447E67E3}" destId="{08B96518-3A9A-4420-A090-5D34004F2798}" srcOrd="3" destOrd="0" parTransId="{1ACB97DF-BF53-4F44-A66C-AA90070A8D6A}" sibTransId="{302CB23D-DAD0-4E60-BB2D-0E3D4A4E9EC5}"/>
    <dgm:cxn modelId="{6B753167-5AE8-428A-BCE4-8B242CF47D1A}" type="presOf" srcId="{E7068F32-8BB4-4E72-93F3-FF3B0938D7EB}" destId="{2180CAAB-66E7-4B39-95F0-C2D0417D5791}" srcOrd="0" destOrd="0" presId="urn:microsoft.com/office/officeart/2005/8/layout/radial6"/>
    <dgm:cxn modelId="{7740ED94-BD6B-4FCE-9D28-F00598772165}" type="presOf" srcId="{846B540E-D918-4734-BAFD-8C873858F594}" destId="{A660246B-0888-479C-B930-D812E839BE1B}" srcOrd="0" destOrd="0" presId="urn:microsoft.com/office/officeart/2005/8/layout/radial6"/>
    <dgm:cxn modelId="{65A19355-299B-4824-984C-475B2528E9E9}" type="presOf" srcId="{956C7CA3-17F8-42B6-84B5-537CED08C064}" destId="{007638B5-AFD7-44FD-8132-A30A8E544BB1}" srcOrd="0" destOrd="0" presId="urn:microsoft.com/office/officeart/2005/8/layout/radial6"/>
    <dgm:cxn modelId="{92F270A5-E195-475D-A15D-448D2093E673}" type="presOf" srcId="{08B96518-3A9A-4420-A090-5D34004F2798}" destId="{9F42F950-0F0E-4D07-B9C8-CBB2462EA76E}" srcOrd="0" destOrd="0" presId="urn:microsoft.com/office/officeart/2005/8/layout/radial6"/>
    <dgm:cxn modelId="{621DE6DC-D95B-40DD-ADBA-0DFB3301380A}" srcId="{3B3819E0-52CC-411E-8099-461B447E67E3}" destId="{3E9F6A58-4282-48CB-BF5C-C2CB03E26769}" srcOrd="2" destOrd="0" parTransId="{19094CDD-E2C5-4265-9A9D-2137F6848E78}" sibTransId="{5B6B4472-9EB7-4DAB-9FED-306825FAF9BA}"/>
    <dgm:cxn modelId="{CB867940-3C8D-4987-8FC0-1E5FA3A019BD}" type="presOf" srcId="{BFC1FA02-A5D1-43BB-9F90-63E4CFB56C13}" destId="{35FDC405-7926-4E04-B920-B3F3872101AB}" srcOrd="0" destOrd="0" presId="urn:microsoft.com/office/officeart/2005/8/layout/radial6"/>
    <dgm:cxn modelId="{C1FD96F9-25F1-4C9C-BB1E-1AFFCE907FA6}" type="presOf" srcId="{3E9F6A58-4282-48CB-BF5C-C2CB03E26769}" destId="{66B79193-5D27-4798-B5F0-7D6F6AB4884F}" srcOrd="0" destOrd="0" presId="urn:microsoft.com/office/officeart/2005/8/layout/radial6"/>
    <dgm:cxn modelId="{52D0B5EC-8C16-4D05-8B20-9E45B91079F0}" type="presOf" srcId="{9B402A0B-C7E3-4C32-9989-B3DC2BC2B26F}" destId="{24F64A31-B557-462E-BFF9-D8113D4C5224}" srcOrd="0" destOrd="0" presId="urn:microsoft.com/office/officeart/2005/8/layout/radial6"/>
    <dgm:cxn modelId="{B9DEC732-E7B9-4546-AE78-B89F13E37B01}" srcId="{3B3819E0-52CC-411E-8099-461B447E67E3}" destId="{AC373C95-F692-463D-B658-3F1E51343625}" srcOrd="1" destOrd="0" parTransId="{77D83038-2156-40F5-88FE-50FE70226633}" sibTransId="{86B82B8D-4773-43DB-B854-251B947C31D7}"/>
    <dgm:cxn modelId="{52F4790F-6321-4BE4-84DE-FD08B5B76650}" srcId="{3B3819E0-52CC-411E-8099-461B447E67E3}" destId="{9B402A0B-C7E3-4C32-9989-B3DC2BC2B26F}" srcOrd="5" destOrd="0" parTransId="{D9D436A9-B2EA-4E29-8C30-537A1C8DC454}" sibTransId="{E7068F32-8BB4-4E72-93F3-FF3B0938D7EB}"/>
    <dgm:cxn modelId="{B45C0467-5561-43BD-9E81-515A763990F6}" srcId="{3B3819E0-52CC-411E-8099-461B447E67E3}" destId="{956C7CA3-17F8-42B6-84B5-537CED08C064}" srcOrd="6" destOrd="0" parTransId="{B391DD6B-4038-4655-9839-474BF82CFC00}" sibTransId="{B1EAF629-0CE5-4ECE-B1F1-87C9775099CC}"/>
    <dgm:cxn modelId="{42A850A8-C913-4B01-92C0-0FD496A88DF1}" type="presOf" srcId="{AC373C95-F692-463D-B658-3F1E51343625}" destId="{F041F067-B225-41E8-BC98-DF80A7D395E7}" srcOrd="0" destOrd="0" presId="urn:microsoft.com/office/officeart/2005/8/layout/radial6"/>
    <dgm:cxn modelId="{32BB3312-A814-4E4D-AA59-05265EA02365}" srcId="{3B3819E0-52CC-411E-8099-461B447E67E3}" destId="{846B540E-D918-4734-BAFD-8C873858F594}" srcOrd="0" destOrd="0" parTransId="{E88016F8-DA50-451B-AE9B-8474E5736477}" sibTransId="{38CC75D9-6302-42E0-B0BA-75710CBDE6E7}"/>
    <dgm:cxn modelId="{A8008243-6A2B-4F9F-8ED0-30EC7355D6E7}" type="presOf" srcId="{649F37C3-A6D4-48F9-80B0-3844A141DF08}" destId="{A657B5A9-A81C-4073-83C6-555A5BE670BC}" srcOrd="0" destOrd="0" presId="urn:microsoft.com/office/officeart/2005/8/layout/radial6"/>
    <dgm:cxn modelId="{7BE60609-0C57-4055-B4C7-E4468D476CF6}" type="presOf" srcId="{3B3819E0-52CC-411E-8099-461B447E67E3}" destId="{0718CA9A-78A3-4912-B468-1CA8BC062ABD}" srcOrd="0" destOrd="0" presId="urn:microsoft.com/office/officeart/2005/8/layout/radial6"/>
    <dgm:cxn modelId="{C422CF8B-3AD7-4B64-B560-7B6ADB7E4193}" type="presParOf" srcId="{9B12DE8D-631A-43EE-9958-AF1152B1CFBA}" destId="{0718CA9A-78A3-4912-B468-1CA8BC062ABD}" srcOrd="0" destOrd="0" presId="urn:microsoft.com/office/officeart/2005/8/layout/radial6"/>
    <dgm:cxn modelId="{A729894C-4291-465F-968C-8681AF04F707}" type="presParOf" srcId="{9B12DE8D-631A-43EE-9958-AF1152B1CFBA}" destId="{A660246B-0888-479C-B930-D812E839BE1B}" srcOrd="1" destOrd="0" presId="urn:microsoft.com/office/officeart/2005/8/layout/radial6"/>
    <dgm:cxn modelId="{E4257220-6B04-4AA2-99B3-1E3625DD9BE5}" type="presParOf" srcId="{9B12DE8D-631A-43EE-9958-AF1152B1CFBA}" destId="{42EF76F0-8966-4E9C-BE42-CFF1F856FC9D}" srcOrd="2" destOrd="0" presId="urn:microsoft.com/office/officeart/2005/8/layout/radial6"/>
    <dgm:cxn modelId="{2D29162E-4863-4282-A4E2-60B7C02F857D}" type="presParOf" srcId="{9B12DE8D-631A-43EE-9958-AF1152B1CFBA}" destId="{FED3BE74-8E16-494E-975B-96419BFD51AB}" srcOrd="3" destOrd="0" presId="urn:microsoft.com/office/officeart/2005/8/layout/radial6"/>
    <dgm:cxn modelId="{E0733BC1-0101-4EAE-87B7-41BD2093010E}" type="presParOf" srcId="{9B12DE8D-631A-43EE-9958-AF1152B1CFBA}" destId="{F041F067-B225-41E8-BC98-DF80A7D395E7}" srcOrd="4" destOrd="0" presId="urn:microsoft.com/office/officeart/2005/8/layout/radial6"/>
    <dgm:cxn modelId="{24BDAA39-E354-4376-8204-C16DDDB09E77}" type="presParOf" srcId="{9B12DE8D-631A-43EE-9958-AF1152B1CFBA}" destId="{21F54F77-5DA2-46CE-9B22-CABBFFD69667}" srcOrd="5" destOrd="0" presId="urn:microsoft.com/office/officeart/2005/8/layout/radial6"/>
    <dgm:cxn modelId="{167F7FB5-C5FC-460A-B744-87E36D0BEEAC}" type="presParOf" srcId="{9B12DE8D-631A-43EE-9958-AF1152B1CFBA}" destId="{3DB91A42-C11D-4799-8DBA-E13B33C1B308}" srcOrd="6" destOrd="0" presId="urn:microsoft.com/office/officeart/2005/8/layout/radial6"/>
    <dgm:cxn modelId="{49116F95-382C-4537-BF20-62F62FD703CF}" type="presParOf" srcId="{9B12DE8D-631A-43EE-9958-AF1152B1CFBA}" destId="{66B79193-5D27-4798-B5F0-7D6F6AB4884F}" srcOrd="7" destOrd="0" presId="urn:microsoft.com/office/officeart/2005/8/layout/radial6"/>
    <dgm:cxn modelId="{83B5F950-F3E0-4213-BEF8-1BBD2D99C58C}" type="presParOf" srcId="{9B12DE8D-631A-43EE-9958-AF1152B1CFBA}" destId="{D389E88D-2FAC-4BFA-852D-DB58A6E192DA}" srcOrd="8" destOrd="0" presId="urn:microsoft.com/office/officeart/2005/8/layout/radial6"/>
    <dgm:cxn modelId="{6A7C043A-0001-4081-B22C-78230D2A8DE3}" type="presParOf" srcId="{9B12DE8D-631A-43EE-9958-AF1152B1CFBA}" destId="{9CD26F99-D1A1-4085-A46C-B6B8E71D931A}" srcOrd="9" destOrd="0" presId="urn:microsoft.com/office/officeart/2005/8/layout/radial6"/>
    <dgm:cxn modelId="{5818ABC7-4DCD-4A64-8BD6-D8B9D74248FC}" type="presParOf" srcId="{9B12DE8D-631A-43EE-9958-AF1152B1CFBA}" destId="{9F42F950-0F0E-4D07-B9C8-CBB2462EA76E}" srcOrd="10" destOrd="0" presId="urn:microsoft.com/office/officeart/2005/8/layout/radial6"/>
    <dgm:cxn modelId="{C15C37E9-8EF0-4277-A205-069E816D212B}" type="presParOf" srcId="{9B12DE8D-631A-43EE-9958-AF1152B1CFBA}" destId="{6E8DDBBA-D03A-49CA-86A3-B12527FE3578}" srcOrd="11" destOrd="0" presId="urn:microsoft.com/office/officeart/2005/8/layout/radial6"/>
    <dgm:cxn modelId="{9B790623-5DD4-4BDB-B2D0-7C2E4D373745}" type="presParOf" srcId="{9B12DE8D-631A-43EE-9958-AF1152B1CFBA}" destId="{191EB6F5-A400-4278-AE92-16ADDEC34E97}" srcOrd="12" destOrd="0" presId="urn:microsoft.com/office/officeart/2005/8/layout/radial6"/>
    <dgm:cxn modelId="{7E81C75C-BD2C-43BE-940D-1F71BFAB5F03}" type="presParOf" srcId="{9B12DE8D-631A-43EE-9958-AF1152B1CFBA}" destId="{A657B5A9-A81C-4073-83C6-555A5BE670BC}" srcOrd="13" destOrd="0" presId="urn:microsoft.com/office/officeart/2005/8/layout/radial6"/>
    <dgm:cxn modelId="{34387A64-4AFE-4687-8BD5-15D73D084B50}" type="presParOf" srcId="{9B12DE8D-631A-43EE-9958-AF1152B1CFBA}" destId="{F0C2AA42-0EF2-4FBF-ABEB-E8D598ABD314}" srcOrd="14" destOrd="0" presId="urn:microsoft.com/office/officeart/2005/8/layout/radial6"/>
    <dgm:cxn modelId="{F6F4B610-8C06-4989-9EF2-F04B26C0BE55}" type="presParOf" srcId="{9B12DE8D-631A-43EE-9958-AF1152B1CFBA}" destId="{35FDC405-7926-4E04-B920-B3F3872101AB}" srcOrd="15" destOrd="0" presId="urn:microsoft.com/office/officeart/2005/8/layout/radial6"/>
    <dgm:cxn modelId="{814BCBF4-57E8-448B-A96D-22A3B6DB1CC8}" type="presParOf" srcId="{9B12DE8D-631A-43EE-9958-AF1152B1CFBA}" destId="{24F64A31-B557-462E-BFF9-D8113D4C5224}" srcOrd="16" destOrd="0" presId="urn:microsoft.com/office/officeart/2005/8/layout/radial6"/>
    <dgm:cxn modelId="{E7723958-DE66-4A83-A654-09C99364690F}" type="presParOf" srcId="{9B12DE8D-631A-43EE-9958-AF1152B1CFBA}" destId="{677C24BA-470D-4353-BAE7-94F69EE2EACA}" srcOrd="17" destOrd="0" presId="urn:microsoft.com/office/officeart/2005/8/layout/radial6"/>
    <dgm:cxn modelId="{14AFD09D-C797-4CD5-8F76-04964FD614CF}" type="presParOf" srcId="{9B12DE8D-631A-43EE-9958-AF1152B1CFBA}" destId="{2180CAAB-66E7-4B39-95F0-C2D0417D5791}" srcOrd="18" destOrd="0" presId="urn:microsoft.com/office/officeart/2005/8/layout/radial6"/>
    <dgm:cxn modelId="{646DF5D8-4D69-42E4-810E-5E0AF4D1D0BB}" type="presParOf" srcId="{9B12DE8D-631A-43EE-9958-AF1152B1CFBA}" destId="{007638B5-AFD7-44FD-8132-A30A8E544BB1}" srcOrd="19" destOrd="0" presId="urn:microsoft.com/office/officeart/2005/8/layout/radial6"/>
    <dgm:cxn modelId="{20B2A565-2285-4949-89BB-C79723B384B3}" type="presParOf" srcId="{9B12DE8D-631A-43EE-9958-AF1152B1CFBA}" destId="{FB7CC5F5-A81D-4159-9363-D9F4F73D549C}" srcOrd="20" destOrd="0" presId="urn:microsoft.com/office/officeart/2005/8/layout/radial6"/>
    <dgm:cxn modelId="{562C39C2-2D27-41A5-857A-2E60DBA3C5B7}" type="presParOf" srcId="{9B12DE8D-631A-43EE-9958-AF1152B1CFBA}" destId="{729880C1-F5D7-4470-8935-DBD1F0B260D1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B32AF-B8D8-46CF-A603-ACEA2C1CD1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096811E-E6BA-44FC-B04B-C98E844C2E8D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2400" dirty="0" smtClean="0"/>
            <a:t>BD</a:t>
          </a:r>
          <a:endParaRPr lang="pt-BR" sz="2400" dirty="0"/>
        </a:p>
      </dgm:t>
    </dgm:pt>
    <dgm:pt modelId="{6C5E538D-C362-409B-A435-792741FEC93E}" type="parTrans" cxnId="{6311AB87-4A7F-4731-A21B-29F8EC914F57}">
      <dgm:prSet/>
      <dgm:spPr/>
      <dgm:t>
        <a:bodyPr/>
        <a:lstStyle/>
        <a:p>
          <a:endParaRPr lang="pt-BR" sz="1400"/>
        </a:p>
      </dgm:t>
    </dgm:pt>
    <dgm:pt modelId="{9415E004-C7AA-41EE-B0A6-E7643D6C1E5D}" type="sibTrans" cxnId="{6311AB87-4A7F-4731-A21B-29F8EC914F57}">
      <dgm:prSet/>
      <dgm:spPr/>
      <dgm:t>
        <a:bodyPr/>
        <a:lstStyle/>
        <a:p>
          <a:endParaRPr lang="pt-BR" sz="1400"/>
        </a:p>
      </dgm:t>
    </dgm:pt>
    <dgm:pt modelId="{1886C0FC-6C03-4ED4-A62A-D51B0D4DDB35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Conta Coletiva</a:t>
          </a:r>
          <a:endParaRPr lang="pt-BR" sz="1400" dirty="0"/>
        </a:p>
      </dgm:t>
    </dgm:pt>
    <dgm:pt modelId="{F8927BE1-5FC2-42BD-9792-05B7BAA66A72}" type="parTrans" cxnId="{CA9F36DE-E2A2-4F31-977D-86AD9965C913}">
      <dgm:prSet/>
      <dgm:spPr/>
      <dgm:t>
        <a:bodyPr/>
        <a:lstStyle/>
        <a:p>
          <a:endParaRPr lang="pt-BR" sz="1400"/>
        </a:p>
      </dgm:t>
    </dgm:pt>
    <dgm:pt modelId="{40BA74DF-892C-404E-90CC-C2D6EE48ECF1}" type="sibTrans" cxnId="{CA9F36DE-E2A2-4F31-977D-86AD9965C913}">
      <dgm:prSet/>
      <dgm:spPr/>
      <dgm:t>
        <a:bodyPr/>
        <a:lstStyle/>
        <a:p>
          <a:endParaRPr lang="pt-BR" sz="1400"/>
        </a:p>
      </dgm:t>
    </dgm:pt>
    <dgm:pt modelId="{02BA98D1-528C-441F-8ADC-921B0CDA45FE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Benefício previamente definido</a:t>
          </a:r>
          <a:endParaRPr lang="pt-BR" sz="1400" dirty="0"/>
        </a:p>
      </dgm:t>
    </dgm:pt>
    <dgm:pt modelId="{9DA86F1E-15B5-477A-8141-5B22FFC213EE}" type="parTrans" cxnId="{05B745AC-E48B-4115-B8B6-BFD6C210AB0E}">
      <dgm:prSet/>
      <dgm:spPr/>
      <dgm:t>
        <a:bodyPr/>
        <a:lstStyle/>
        <a:p>
          <a:endParaRPr lang="pt-BR" sz="1400"/>
        </a:p>
      </dgm:t>
    </dgm:pt>
    <dgm:pt modelId="{2224B4B5-F7CA-44E2-AEF2-B48744BF906C}" type="sibTrans" cxnId="{05B745AC-E48B-4115-B8B6-BFD6C210AB0E}">
      <dgm:prSet/>
      <dgm:spPr/>
      <dgm:t>
        <a:bodyPr/>
        <a:lstStyle/>
        <a:p>
          <a:endParaRPr lang="pt-BR" sz="1400"/>
        </a:p>
      </dgm:t>
    </dgm:pt>
    <dgm:pt modelId="{E07B2C63-879D-4AE1-9573-990DA81D6247}">
      <dgm:prSet phldrT="[Texto]" custT="1"/>
      <dgm:spPr/>
      <dgm:t>
        <a:bodyPr/>
        <a:lstStyle/>
        <a:p>
          <a:r>
            <a:rPr lang="pt-BR" sz="2400" dirty="0" smtClean="0"/>
            <a:t>CD</a:t>
          </a:r>
          <a:endParaRPr lang="pt-BR" sz="2400" dirty="0"/>
        </a:p>
      </dgm:t>
    </dgm:pt>
    <dgm:pt modelId="{B5FF74E2-56F1-411F-8DDB-DEBCF7029258}" type="parTrans" cxnId="{51C58C1D-2AB5-49E6-9886-5CD8B949CDA4}">
      <dgm:prSet/>
      <dgm:spPr/>
      <dgm:t>
        <a:bodyPr/>
        <a:lstStyle/>
        <a:p>
          <a:endParaRPr lang="pt-BR" sz="1400"/>
        </a:p>
      </dgm:t>
    </dgm:pt>
    <dgm:pt modelId="{B74A6833-A2D5-4799-A13D-4A23CDCF2809}" type="sibTrans" cxnId="{51C58C1D-2AB5-49E6-9886-5CD8B949CDA4}">
      <dgm:prSet/>
      <dgm:spPr/>
      <dgm:t>
        <a:bodyPr/>
        <a:lstStyle/>
        <a:p>
          <a:endParaRPr lang="pt-BR" sz="1400"/>
        </a:p>
      </dgm:t>
    </dgm:pt>
    <dgm:pt modelId="{8223D68A-6C63-45B4-A1F0-8476435FF9E4}">
      <dgm:prSet phldrT="[Texto]" custT="1"/>
      <dgm:spPr>
        <a:solidFill>
          <a:schemeClr val="accent2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Conta Individual (extrato)</a:t>
          </a:r>
          <a:endParaRPr lang="pt-BR" sz="1400" dirty="0"/>
        </a:p>
      </dgm:t>
    </dgm:pt>
    <dgm:pt modelId="{81CA4753-312E-439B-BE25-555697072305}" type="parTrans" cxnId="{42E6586A-7289-49EA-B8AA-F2DCBAE86115}">
      <dgm:prSet/>
      <dgm:spPr/>
      <dgm:t>
        <a:bodyPr/>
        <a:lstStyle/>
        <a:p>
          <a:endParaRPr lang="pt-BR" sz="1400"/>
        </a:p>
      </dgm:t>
    </dgm:pt>
    <dgm:pt modelId="{35D87EA5-C036-4059-B93C-0CCCED83D4B3}" type="sibTrans" cxnId="{42E6586A-7289-49EA-B8AA-F2DCBAE86115}">
      <dgm:prSet/>
      <dgm:spPr/>
      <dgm:t>
        <a:bodyPr/>
        <a:lstStyle/>
        <a:p>
          <a:endParaRPr lang="pt-BR" sz="1400"/>
        </a:p>
      </dgm:t>
    </dgm:pt>
    <dgm:pt modelId="{865CF374-74B6-431F-AC1A-409D09320776}">
      <dgm:prSet phldrT="[Texto]" custT="1"/>
      <dgm:spPr>
        <a:solidFill>
          <a:schemeClr val="accent2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 mesma Contribuição até o final</a:t>
          </a:r>
          <a:endParaRPr lang="pt-BR" sz="1400" dirty="0"/>
        </a:p>
      </dgm:t>
    </dgm:pt>
    <dgm:pt modelId="{80911E6B-91B8-4CD4-91B2-387D4840F791}" type="parTrans" cxnId="{5F2EED78-045F-47FD-A38F-2749BF06CF0A}">
      <dgm:prSet/>
      <dgm:spPr/>
      <dgm:t>
        <a:bodyPr/>
        <a:lstStyle/>
        <a:p>
          <a:endParaRPr lang="pt-BR" sz="1400"/>
        </a:p>
      </dgm:t>
    </dgm:pt>
    <dgm:pt modelId="{56983FD4-EDB7-496D-9690-2F95D6282EE7}" type="sibTrans" cxnId="{5F2EED78-045F-47FD-A38F-2749BF06CF0A}">
      <dgm:prSet/>
      <dgm:spPr/>
      <dgm:t>
        <a:bodyPr/>
        <a:lstStyle/>
        <a:p>
          <a:endParaRPr lang="pt-BR" sz="1400"/>
        </a:p>
      </dgm:t>
    </dgm:pt>
    <dgm:pt modelId="{A64049EA-875E-4BC7-B3F2-754184C2F7EE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RPPS: integralidade; média 80%</a:t>
          </a:r>
          <a:endParaRPr lang="pt-BR" sz="1400" dirty="0"/>
        </a:p>
      </dgm:t>
    </dgm:pt>
    <dgm:pt modelId="{2A773FC4-5FF2-46A2-A895-7915A39097D5}" type="parTrans" cxnId="{D41D274E-3662-4070-A783-FCA1EB18C7C6}">
      <dgm:prSet/>
      <dgm:spPr/>
      <dgm:t>
        <a:bodyPr/>
        <a:lstStyle/>
        <a:p>
          <a:endParaRPr lang="pt-BR" sz="1400"/>
        </a:p>
      </dgm:t>
    </dgm:pt>
    <dgm:pt modelId="{B5A380BF-D2AF-4FD9-B8D3-0637EE54C59E}" type="sibTrans" cxnId="{D41D274E-3662-4070-A783-FCA1EB18C7C6}">
      <dgm:prSet/>
      <dgm:spPr/>
      <dgm:t>
        <a:bodyPr/>
        <a:lstStyle/>
        <a:p>
          <a:endParaRPr lang="pt-BR" sz="1400"/>
        </a:p>
      </dgm:t>
    </dgm:pt>
    <dgm:pt modelId="{D8401D81-8D2D-4B22-B57B-B320E1610053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Postalis; Petros; Funcef</a:t>
          </a:r>
          <a:endParaRPr lang="pt-BR" sz="1400" dirty="0"/>
        </a:p>
      </dgm:t>
    </dgm:pt>
    <dgm:pt modelId="{DACEE61B-0230-46FA-906D-3933D96F1167}" type="parTrans" cxnId="{78B74768-5418-4BD2-999B-4999B0414E14}">
      <dgm:prSet/>
      <dgm:spPr/>
      <dgm:t>
        <a:bodyPr/>
        <a:lstStyle/>
        <a:p>
          <a:endParaRPr lang="pt-BR" sz="1400"/>
        </a:p>
      </dgm:t>
    </dgm:pt>
    <dgm:pt modelId="{C2048A54-8A6F-41B1-87B8-782E43F0D199}" type="sibTrans" cxnId="{78B74768-5418-4BD2-999B-4999B0414E14}">
      <dgm:prSet/>
      <dgm:spPr/>
      <dgm:t>
        <a:bodyPr/>
        <a:lstStyle/>
        <a:p>
          <a:endParaRPr lang="pt-BR" sz="1400"/>
        </a:p>
      </dgm:t>
    </dgm:pt>
    <dgm:pt modelId="{A54C5242-4CD7-4FEA-A4FD-2A57D456531C}">
      <dgm:prSet phldrT="[Texto]" custT="1"/>
      <dgm:spPr>
        <a:solidFill>
          <a:schemeClr val="accent2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PGBL; Funpresp</a:t>
          </a:r>
          <a:endParaRPr lang="pt-BR" sz="1400" dirty="0"/>
        </a:p>
      </dgm:t>
    </dgm:pt>
    <dgm:pt modelId="{41DE532E-BAC1-4F30-B682-1D9F382F9311}" type="parTrans" cxnId="{F96A1974-3664-4B16-9C14-2AD0B29DC8E2}">
      <dgm:prSet/>
      <dgm:spPr/>
      <dgm:t>
        <a:bodyPr/>
        <a:lstStyle/>
        <a:p>
          <a:endParaRPr lang="pt-BR" sz="1400"/>
        </a:p>
      </dgm:t>
    </dgm:pt>
    <dgm:pt modelId="{8864DE7B-77E2-4056-9F8D-ADFDABED6EFB}" type="sibTrans" cxnId="{F96A1974-3664-4B16-9C14-2AD0B29DC8E2}">
      <dgm:prSet/>
      <dgm:spPr/>
      <dgm:t>
        <a:bodyPr/>
        <a:lstStyle/>
        <a:p>
          <a:endParaRPr lang="pt-BR" sz="1400"/>
        </a:p>
      </dgm:t>
    </dgm:pt>
    <dgm:pt modelId="{CC8F0FBF-BE44-4645-891B-2FB1005B4DF4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Contribuição pode aumentar</a:t>
          </a:r>
          <a:endParaRPr lang="pt-BR" sz="1400" dirty="0"/>
        </a:p>
      </dgm:t>
    </dgm:pt>
    <dgm:pt modelId="{8DAD711D-52D4-45C3-8797-03B976310E56}" type="parTrans" cxnId="{8758C1FC-1021-4D89-8103-86FAB35DB3CC}">
      <dgm:prSet/>
      <dgm:spPr/>
      <dgm:t>
        <a:bodyPr/>
        <a:lstStyle/>
        <a:p>
          <a:endParaRPr lang="pt-BR" sz="1400"/>
        </a:p>
      </dgm:t>
    </dgm:pt>
    <dgm:pt modelId="{645EAEB9-7145-4DC0-860E-71A1D8216D7D}" type="sibTrans" cxnId="{8758C1FC-1021-4D89-8103-86FAB35DB3CC}">
      <dgm:prSet/>
      <dgm:spPr/>
      <dgm:t>
        <a:bodyPr/>
        <a:lstStyle/>
        <a:p>
          <a:endParaRPr lang="pt-BR" sz="1400"/>
        </a:p>
      </dgm:t>
    </dgm:pt>
    <dgm:pt modelId="{9FD923CE-40C4-4AA4-B43D-43950C22B61B}">
      <dgm:prSet phldrT="[Texto]" custT="1"/>
      <dgm:spPr>
        <a:solidFill>
          <a:schemeClr val="accent2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Benefício é função do Tempo de Contribuição e Rentabilidade</a:t>
          </a:r>
          <a:endParaRPr lang="pt-BR" sz="1400" dirty="0"/>
        </a:p>
      </dgm:t>
    </dgm:pt>
    <dgm:pt modelId="{8F5B1541-1EFA-4B2F-AF02-E390BB28E5F4}" type="parTrans" cxnId="{3338DBB5-3F7D-4F2F-B740-1A177E8F67B8}">
      <dgm:prSet/>
      <dgm:spPr/>
      <dgm:t>
        <a:bodyPr/>
        <a:lstStyle/>
        <a:p>
          <a:endParaRPr lang="pt-BR" sz="1400"/>
        </a:p>
      </dgm:t>
    </dgm:pt>
    <dgm:pt modelId="{35EA045E-0B81-472D-85F2-E4079F08DD89}" type="sibTrans" cxnId="{3338DBB5-3F7D-4F2F-B740-1A177E8F67B8}">
      <dgm:prSet/>
      <dgm:spPr/>
      <dgm:t>
        <a:bodyPr/>
        <a:lstStyle/>
        <a:p>
          <a:endParaRPr lang="pt-BR" sz="1400"/>
        </a:p>
      </dgm:t>
    </dgm:pt>
    <dgm:pt modelId="{16C4E2EA-4CCB-40FA-8E7A-CE1F3133ADB2}">
      <dgm:prSet phldrT="[Texto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just"/>
          <a:r>
            <a:rPr lang="pt-BR" sz="1400" dirty="0" smtClean="0"/>
            <a:t>Déficit</a:t>
          </a:r>
          <a:endParaRPr lang="pt-BR" sz="1400" dirty="0"/>
        </a:p>
      </dgm:t>
    </dgm:pt>
    <dgm:pt modelId="{EB1F535D-5C9B-485C-A996-193708E292E3}" type="parTrans" cxnId="{8CCF637E-7667-4E9A-8F5C-DE8744B591F8}">
      <dgm:prSet/>
      <dgm:spPr/>
      <dgm:t>
        <a:bodyPr/>
        <a:lstStyle/>
        <a:p>
          <a:endParaRPr lang="pt-BR"/>
        </a:p>
      </dgm:t>
    </dgm:pt>
    <dgm:pt modelId="{E8FE8CD5-1C5C-42BB-BD13-60A43515D4DE}" type="sibTrans" cxnId="{8CCF637E-7667-4E9A-8F5C-DE8744B591F8}">
      <dgm:prSet/>
      <dgm:spPr/>
      <dgm:t>
        <a:bodyPr/>
        <a:lstStyle/>
        <a:p>
          <a:endParaRPr lang="pt-BR"/>
        </a:p>
      </dgm:t>
    </dgm:pt>
    <dgm:pt modelId="{165E86E8-D204-491D-9EE5-9EB200419208}">
      <dgm:prSet phldrT="[Texto]" custT="1"/>
      <dgm:spPr>
        <a:solidFill>
          <a:schemeClr val="accent2">
            <a:alpha val="90000"/>
          </a:schemeClr>
        </a:solidFill>
      </dgm:spPr>
      <dgm:t>
        <a:bodyPr/>
        <a:lstStyle/>
        <a:p>
          <a:pPr algn="just"/>
          <a:r>
            <a:rPr lang="pt-BR" sz="1400" b="1" u="sng" dirty="0" smtClean="0"/>
            <a:t>Não tem déficit </a:t>
          </a:r>
          <a:r>
            <a:rPr lang="pt-BR" sz="1400" dirty="0" smtClean="0"/>
            <a:t>e excedente financeiro é para Conta do Participante</a:t>
          </a:r>
          <a:endParaRPr lang="pt-BR" sz="1400" dirty="0"/>
        </a:p>
      </dgm:t>
    </dgm:pt>
    <dgm:pt modelId="{A9607701-081D-40B9-872B-549B7695B565}" type="parTrans" cxnId="{E0EF0320-D8B3-4EE0-8953-F61DBBF509F8}">
      <dgm:prSet/>
      <dgm:spPr/>
      <dgm:t>
        <a:bodyPr/>
        <a:lstStyle/>
        <a:p>
          <a:endParaRPr lang="pt-BR"/>
        </a:p>
      </dgm:t>
    </dgm:pt>
    <dgm:pt modelId="{F401CC4E-B8F2-44DC-BE8A-08424E9D86E1}" type="sibTrans" cxnId="{E0EF0320-D8B3-4EE0-8953-F61DBBF509F8}">
      <dgm:prSet/>
      <dgm:spPr/>
      <dgm:t>
        <a:bodyPr/>
        <a:lstStyle/>
        <a:p>
          <a:endParaRPr lang="pt-BR"/>
        </a:p>
      </dgm:t>
    </dgm:pt>
    <dgm:pt modelId="{93D35C0F-FA3E-4CB4-B005-F5F8099F5A13}" type="pres">
      <dgm:prSet presAssocID="{A51B32AF-B8D8-46CF-A603-ACEA2C1CD1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41E4E5D-33D4-483D-B817-C89C6A02D2B4}" type="pres">
      <dgm:prSet presAssocID="{0096811E-E6BA-44FC-B04B-C98E844C2E8D}" presName="composite" presStyleCnt="0"/>
      <dgm:spPr/>
    </dgm:pt>
    <dgm:pt modelId="{AF724881-D893-490A-85F9-BCC84893197B}" type="pres">
      <dgm:prSet presAssocID="{0096811E-E6BA-44FC-B04B-C98E844C2E8D}" presName="parTx" presStyleLbl="alignNode1" presStyleIdx="0" presStyleCnt="2" custLinFactNeighborX="44" custLinFactNeighborY="-10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50E363-2D13-4608-B84F-9136ACA28C9B}" type="pres">
      <dgm:prSet presAssocID="{0096811E-E6BA-44FC-B04B-C98E844C2E8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AEC562A-24AF-42F0-A06B-AD33E46EABEF}" type="pres">
      <dgm:prSet presAssocID="{9415E004-C7AA-41EE-B0A6-E7643D6C1E5D}" presName="space" presStyleCnt="0"/>
      <dgm:spPr/>
    </dgm:pt>
    <dgm:pt modelId="{F27719DE-C8EC-48FB-98D6-8938342E2943}" type="pres">
      <dgm:prSet presAssocID="{E07B2C63-879D-4AE1-9573-990DA81D6247}" presName="composite" presStyleCnt="0"/>
      <dgm:spPr/>
    </dgm:pt>
    <dgm:pt modelId="{7A436C46-DB01-4DCF-A253-B90068F07606}" type="pres">
      <dgm:prSet presAssocID="{E07B2C63-879D-4AE1-9573-990DA81D624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353086-6CA2-46F3-8788-38D08CE21122}" type="pres">
      <dgm:prSet presAssocID="{E07B2C63-879D-4AE1-9573-990DA81D624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CB40FB0-6C5D-4DBE-A051-CC2D7C162098}" type="presOf" srcId="{9FD923CE-40C4-4AA4-B43D-43950C22B61B}" destId="{6F353086-6CA2-46F3-8788-38D08CE21122}" srcOrd="0" destOrd="2" presId="urn:microsoft.com/office/officeart/2005/8/layout/hList1"/>
    <dgm:cxn modelId="{F96A1974-3664-4B16-9C14-2AD0B29DC8E2}" srcId="{E07B2C63-879D-4AE1-9573-990DA81D6247}" destId="{A54C5242-4CD7-4FEA-A4FD-2A57D456531C}" srcOrd="3" destOrd="0" parTransId="{41DE532E-BAC1-4F30-B682-1D9F382F9311}" sibTransId="{8864DE7B-77E2-4056-9F8D-ADFDABED6EFB}"/>
    <dgm:cxn modelId="{04EF6ECB-21B4-40D1-A03B-BAA5B75891DC}" type="presOf" srcId="{0096811E-E6BA-44FC-B04B-C98E844C2E8D}" destId="{AF724881-D893-490A-85F9-BCC84893197B}" srcOrd="0" destOrd="0" presId="urn:microsoft.com/office/officeart/2005/8/layout/hList1"/>
    <dgm:cxn modelId="{E0EF0320-D8B3-4EE0-8953-F61DBBF509F8}" srcId="{E07B2C63-879D-4AE1-9573-990DA81D6247}" destId="{165E86E8-D204-491D-9EE5-9EB200419208}" srcOrd="4" destOrd="0" parTransId="{A9607701-081D-40B9-872B-549B7695B565}" sibTransId="{F401CC4E-B8F2-44DC-BE8A-08424E9D86E1}"/>
    <dgm:cxn modelId="{BFDA2738-5C4C-4DA8-975B-77C0610E6FF0}" type="presOf" srcId="{A64049EA-875E-4BC7-B3F2-754184C2F7EE}" destId="{0C50E363-2D13-4608-B84F-9136ACA28C9B}" srcOrd="0" destOrd="2" presId="urn:microsoft.com/office/officeart/2005/8/layout/hList1"/>
    <dgm:cxn modelId="{D41D274E-3662-4070-A783-FCA1EB18C7C6}" srcId="{0096811E-E6BA-44FC-B04B-C98E844C2E8D}" destId="{A64049EA-875E-4BC7-B3F2-754184C2F7EE}" srcOrd="2" destOrd="0" parTransId="{2A773FC4-5FF2-46A2-A895-7915A39097D5}" sibTransId="{B5A380BF-D2AF-4FD9-B8D3-0637EE54C59E}"/>
    <dgm:cxn modelId="{4C37FF08-ADE8-402E-88E0-8C06CD0D493D}" type="presOf" srcId="{A54C5242-4CD7-4FEA-A4FD-2A57D456531C}" destId="{6F353086-6CA2-46F3-8788-38D08CE21122}" srcOrd="0" destOrd="3" presId="urn:microsoft.com/office/officeart/2005/8/layout/hList1"/>
    <dgm:cxn modelId="{BA045CA4-95E7-4F71-83DD-AD941AA0617F}" type="presOf" srcId="{CC8F0FBF-BE44-4645-891B-2FB1005B4DF4}" destId="{0C50E363-2D13-4608-B84F-9136ACA28C9B}" srcOrd="0" destOrd="3" presId="urn:microsoft.com/office/officeart/2005/8/layout/hList1"/>
    <dgm:cxn modelId="{134C8AB5-42FC-4486-8E31-B1E628DA5175}" type="presOf" srcId="{A51B32AF-B8D8-46CF-A603-ACEA2C1CD1ED}" destId="{93D35C0F-FA3E-4CB4-B005-F5F8099F5A13}" srcOrd="0" destOrd="0" presId="urn:microsoft.com/office/officeart/2005/8/layout/hList1"/>
    <dgm:cxn modelId="{69058168-81F4-4CAD-841F-B66BC4357BB9}" type="presOf" srcId="{02BA98D1-528C-441F-8ADC-921B0CDA45FE}" destId="{0C50E363-2D13-4608-B84F-9136ACA28C9B}" srcOrd="0" destOrd="1" presId="urn:microsoft.com/office/officeart/2005/8/layout/hList1"/>
    <dgm:cxn modelId="{AF3A9411-FF66-479A-9539-FF263CFF13BF}" type="presOf" srcId="{D8401D81-8D2D-4B22-B57B-B320E1610053}" destId="{0C50E363-2D13-4608-B84F-9136ACA28C9B}" srcOrd="0" destOrd="4" presId="urn:microsoft.com/office/officeart/2005/8/layout/hList1"/>
    <dgm:cxn modelId="{C8472AFE-FDFB-4217-AFFC-544EA04F8F12}" type="presOf" srcId="{1886C0FC-6C03-4ED4-A62A-D51B0D4DDB35}" destId="{0C50E363-2D13-4608-B84F-9136ACA28C9B}" srcOrd="0" destOrd="0" presId="urn:microsoft.com/office/officeart/2005/8/layout/hList1"/>
    <dgm:cxn modelId="{6311AB87-4A7F-4731-A21B-29F8EC914F57}" srcId="{A51B32AF-B8D8-46CF-A603-ACEA2C1CD1ED}" destId="{0096811E-E6BA-44FC-B04B-C98E844C2E8D}" srcOrd="0" destOrd="0" parTransId="{6C5E538D-C362-409B-A435-792741FEC93E}" sibTransId="{9415E004-C7AA-41EE-B0A6-E7643D6C1E5D}"/>
    <dgm:cxn modelId="{5F2EED78-045F-47FD-A38F-2749BF06CF0A}" srcId="{E07B2C63-879D-4AE1-9573-990DA81D6247}" destId="{865CF374-74B6-431F-AC1A-409D09320776}" srcOrd="1" destOrd="0" parTransId="{80911E6B-91B8-4CD4-91B2-387D4840F791}" sibTransId="{56983FD4-EDB7-496D-9690-2F95D6282EE7}"/>
    <dgm:cxn modelId="{51C58C1D-2AB5-49E6-9886-5CD8B949CDA4}" srcId="{A51B32AF-B8D8-46CF-A603-ACEA2C1CD1ED}" destId="{E07B2C63-879D-4AE1-9573-990DA81D6247}" srcOrd="1" destOrd="0" parTransId="{B5FF74E2-56F1-411F-8DDB-DEBCF7029258}" sibTransId="{B74A6833-A2D5-4799-A13D-4A23CDCF2809}"/>
    <dgm:cxn modelId="{42E6586A-7289-49EA-B8AA-F2DCBAE86115}" srcId="{E07B2C63-879D-4AE1-9573-990DA81D6247}" destId="{8223D68A-6C63-45B4-A1F0-8476435FF9E4}" srcOrd="0" destOrd="0" parTransId="{81CA4753-312E-439B-BE25-555697072305}" sibTransId="{35D87EA5-C036-4059-B93C-0CCCED83D4B3}"/>
    <dgm:cxn modelId="{8CCF637E-7667-4E9A-8F5C-DE8744B591F8}" srcId="{0096811E-E6BA-44FC-B04B-C98E844C2E8D}" destId="{16C4E2EA-4CCB-40FA-8E7A-CE1F3133ADB2}" srcOrd="5" destOrd="0" parTransId="{EB1F535D-5C9B-485C-A996-193708E292E3}" sibTransId="{E8FE8CD5-1C5C-42BB-BD13-60A43515D4DE}"/>
    <dgm:cxn modelId="{FA7AD193-D021-4D70-98D3-39CC2309F27A}" type="presOf" srcId="{865CF374-74B6-431F-AC1A-409D09320776}" destId="{6F353086-6CA2-46F3-8788-38D08CE21122}" srcOrd="0" destOrd="1" presId="urn:microsoft.com/office/officeart/2005/8/layout/hList1"/>
    <dgm:cxn modelId="{6FA55273-637E-42F0-A793-DBCA28A0E447}" type="presOf" srcId="{165E86E8-D204-491D-9EE5-9EB200419208}" destId="{6F353086-6CA2-46F3-8788-38D08CE21122}" srcOrd="0" destOrd="4" presId="urn:microsoft.com/office/officeart/2005/8/layout/hList1"/>
    <dgm:cxn modelId="{3338DBB5-3F7D-4F2F-B740-1A177E8F67B8}" srcId="{E07B2C63-879D-4AE1-9573-990DA81D6247}" destId="{9FD923CE-40C4-4AA4-B43D-43950C22B61B}" srcOrd="2" destOrd="0" parTransId="{8F5B1541-1EFA-4B2F-AF02-E390BB28E5F4}" sibTransId="{35EA045E-0B81-472D-85F2-E4079F08DD89}"/>
    <dgm:cxn modelId="{78B74768-5418-4BD2-999B-4999B0414E14}" srcId="{0096811E-E6BA-44FC-B04B-C98E844C2E8D}" destId="{D8401D81-8D2D-4B22-B57B-B320E1610053}" srcOrd="4" destOrd="0" parTransId="{DACEE61B-0230-46FA-906D-3933D96F1167}" sibTransId="{C2048A54-8A6F-41B1-87B8-782E43F0D199}"/>
    <dgm:cxn modelId="{CA9F36DE-E2A2-4F31-977D-86AD9965C913}" srcId="{0096811E-E6BA-44FC-B04B-C98E844C2E8D}" destId="{1886C0FC-6C03-4ED4-A62A-D51B0D4DDB35}" srcOrd="0" destOrd="0" parTransId="{F8927BE1-5FC2-42BD-9792-05B7BAA66A72}" sibTransId="{40BA74DF-892C-404E-90CC-C2D6EE48ECF1}"/>
    <dgm:cxn modelId="{49C625CC-C8F8-461C-B7E4-161400A95B04}" type="presOf" srcId="{8223D68A-6C63-45B4-A1F0-8476435FF9E4}" destId="{6F353086-6CA2-46F3-8788-38D08CE21122}" srcOrd="0" destOrd="0" presId="urn:microsoft.com/office/officeart/2005/8/layout/hList1"/>
    <dgm:cxn modelId="{05B745AC-E48B-4115-B8B6-BFD6C210AB0E}" srcId="{0096811E-E6BA-44FC-B04B-C98E844C2E8D}" destId="{02BA98D1-528C-441F-8ADC-921B0CDA45FE}" srcOrd="1" destOrd="0" parTransId="{9DA86F1E-15B5-477A-8141-5B22FFC213EE}" sibTransId="{2224B4B5-F7CA-44E2-AEF2-B48744BF906C}"/>
    <dgm:cxn modelId="{57697BAD-C4A1-4923-A263-15182182BCA4}" type="presOf" srcId="{16C4E2EA-4CCB-40FA-8E7A-CE1F3133ADB2}" destId="{0C50E363-2D13-4608-B84F-9136ACA28C9B}" srcOrd="0" destOrd="5" presId="urn:microsoft.com/office/officeart/2005/8/layout/hList1"/>
    <dgm:cxn modelId="{EDA5EA18-E243-4DDF-B91D-EE9696719F26}" type="presOf" srcId="{E07B2C63-879D-4AE1-9573-990DA81D6247}" destId="{7A436C46-DB01-4DCF-A253-B90068F07606}" srcOrd="0" destOrd="0" presId="urn:microsoft.com/office/officeart/2005/8/layout/hList1"/>
    <dgm:cxn modelId="{8758C1FC-1021-4D89-8103-86FAB35DB3CC}" srcId="{0096811E-E6BA-44FC-B04B-C98E844C2E8D}" destId="{CC8F0FBF-BE44-4645-891B-2FB1005B4DF4}" srcOrd="3" destOrd="0" parTransId="{8DAD711D-52D4-45C3-8797-03B976310E56}" sibTransId="{645EAEB9-7145-4DC0-860E-71A1D8216D7D}"/>
    <dgm:cxn modelId="{08E39DC1-11EF-4BBF-9D5E-18D5A211E061}" type="presParOf" srcId="{93D35C0F-FA3E-4CB4-B005-F5F8099F5A13}" destId="{B41E4E5D-33D4-483D-B817-C89C6A02D2B4}" srcOrd="0" destOrd="0" presId="urn:microsoft.com/office/officeart/2005/8/layout/hList1"/>
    <dgm:cxn modelId="{9BE1982D-0750-4F3E-B776-BEDE2122A994}" type="presParOf" srcId="{B41E4E5D-33D4-483D-B817-C89C6A02D2B4}" destId="{AF724881-D893-490A-85F9-BCC84893197B}" srcOrd="0" destOrd="0" presId="urn:microsoft.com/office/officeart/2005/8/layout/hList1"/>
    <dgm:cxn modelId="{2EACC966-B4BF-4430-BC0C-A7BE837EDCBB}" type="presParOf" srcId="{B41E4E5D-33D4-483D-B817-C89C6A02D2B4}" destId="{0C50E363-2D13-4608-B84F-9136ACA28C9B}" srcOrd="1" destOrd="0" presId="urn:microsoft.com/office/officeart/2005/8/layout/hList1"/>
    <dgm:cxn modelId="{1EEA3D33-FDA3-455E-A136-3A9C2A8C47EF}" type="presParOf" srcId="{93D35C0F-FA3E-4CB4-B005-F5F8099F5A13}" destId="{6AEC562A-24AF-42F0-A06B-AD33E46EABEF}" srcOrd="1" destOrd="0" presId="urn:microsoft.com/office/officeart/2005/8/layout/hList1"/>
    <dgm:cxn modelId="{0301DDF6-FA9C-480C-8A49-44652B3538AA}" type="presParOf" srcId="{93D35C0F-FA3E-4CB4-B005-F5F8099F5A13}" destId="{F27719DE-C8EC-48FB-98D6-8938342E2943}" srcOrd="2" destOrd="0" presId="urn:microsoft.com/office/officeart/2005/8/layout/hList1"/>
    <dgm:cxn modelId="{18176C8D-577B-48B3-AFA5-357DEB909001}" type="presParOf" srcId="{F27719DE-C8EC-48FB-98D6-8938342E2943}" destId="{7A436C46-DB01-4DCF-A253-B90068F07606}" srcOrd="0" destOrd="0" presId="urn:microsoft.com/office/officeart/2005/8/layout/hList1"/>
    <dgm:cxn modelId="{A20F546D-D8FB-4840-92E3-8D0BE6B70E3D}" type="presParOf" srcId="{F27719DE-C8EC-48FB-98D6-8938342E2943}" destId="{6F353086-6CA2-46F3-8788-38D08CE211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880C1-F5D7-4470-8935-DBD1F0B260D1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13114286"/>
            <a:gd name="adj2" fmla="val 16200000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0CAAB-66E7-4B39-95F0-C2D0417D5791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10028571"/>
            <a:gd name="adj2" fmla="val 13114286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DC405-7926-4E04-B920-B3F3872101AB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6942857"/>
            <a:gd name="adj2" fmla="val 10028571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EB6F5-A400-4278-AE92-16ADDEC34E97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3857143"/>
            <a:gd name="adj2" fmla="val 6942857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26F99-D1A1-4085-A46C-B6B8E71D931A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771429"/>
            <a:gd name="adj2" fmla="val 3857143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91A42-C11D-4799-8DBA-E13B33C1B308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19285714"/>
            <a:gd name="adj2" fmla="val 771429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3BE74-8E16-494E-975B-96419BFD51AB}">
      <dsp:nvSpPr>
        <dsp:cNvPr id="0" name=""/>
        <dsp:cNvSpPr/>
      </dsp:nvSpPr>
      <dsp:spPr>
        <a:xfrm>
          <a:off x="2659480" y="657749"/>
          <a:ext cx="5190329" cy="5190329"/>
        </a:xfrm>
        <a:prstGeom prst="blockArc">
          <a:avLst>
            <a:gd name="adj1" fmla="val 16200000"/>
            <a:gd name="adj2" fmla="val 19285714"/>
            <a:gd name="adj3" fmla="val 39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8CA9A-78A3-4912-B468-1CA8BC062ABD}">
      <dsp:nvSpPr>
        <dsp:cNvPr id="0" name=""/>
        <dsp:cNvSpPr/>
      </dsp:nvSpPr>
      <dsp:spPr>
        <a:xfrm>
          <a:off x="4247590" y="2245859"/>
          <a:ext cx="2014109" cy="2014109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/>
            <a:t>Padrão de vida pós aposentadoria, invalidez ou morte</a:t>
          </a:r>
        </a:p>
      </dsp:txBody>
      <dsp:txXfrm>
        <a:off x="4542549" y="2540818"/>
        <a:ext cx="1424191" cy="1424191"/>
      </dsp:txXfrm>
    </dsp:sp>
    <dsp:sp modelId="{A660246B-0888-479C-B930-D812E839BE1B}">
      <dsp:nvSpPr>
        <dsp:cNvPr id="0" name=""/>
        <dsp:cNvSpPr/>
      </dsp:nvSpPr>
      <dsp:spPr>
        <a:xfrm>
          <a:off x="4386703" y="-135736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Renda complementar</a:t>
          </a:r>
        </a:p>
      </dsp:txBody>
      <dsp:txXfrm>
        <a:off x="4640917" y="111536"/>
        <a:ext cx="1227454" cy="1193938"/>
      </dsp:txXfrm>
    </dsp:sp>
    <dsp:sp modelId="{F041F067-B225-41E8-BC98-DF80A7D395E7}">
      <dsp:nvSpPr>
        <dsp:cNvPr id="0" name=""/>
        <dsp:cNvSpPr/>
      </dsp:nvSpPr>
      <dsp:spPr>
        <a:xfrm>
          <a:off x="6376002" y="822259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Sem fins lucrativos</a:t>
          </a:r>
        </a:p>
      </dsp:txBody>
      <dsp:txXfrm>
        <a:off x="6630216" y="1069531"/>
        <a:ext cx="1227454" cy="1193938"/>
      </dsp:txXfrm>
    </dsp:sp>
    <dsp:sp modelId="{66B79193-5D27-4798-B5F0-7D6F6AB4884F}">
      <dsp:nvSpPr>
        <dsp:cNvPr id="0" name=""/>
        <dsp:cNvSpPr/>
      </dsp:nvSpPr>
      <dsp:spPr>
        <a:xfrm>
          <a:off x="6867319" y="2974856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Capitalização </a:t>
          </a:r>
        </a:p>
      </dsp:txBody>
      <dsp:txXfrm>
        <a:off x="7121533" y="3222128"/>
        <a:ext cx="1227454" cy="1193938"/>
      </dsp:txXfrm>
    </dsp:sp>
    <dsp:sp modelId="{9F42F950-0F0E-4D07-B9C8-CBB2462EA76E}">
      <dsp:nvSpPr>
        <dsp:cNvPr id="0" name=""/>
        <dsp:cNvSpPr/>
      </dsp:nvSpPr>
      <dsp:spPr>
        <a:xfrm>
          <a:off x="5490681" y="4701105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Formação de reservas</a:t>
          </a:r>
        </a:p>
      </dsp:txBody>
      <dsp:txXfrm>
        <a:off x="5744895" y="4948377"/>
        <a:ext cx="1227454" cy="1193938"/>
      </dsp:txXfrm>
    </dsp:sp>
    <dsp:sp modelId="{A657B5A9-A81C-4073-83C6-555A5BE670BC}">
      <dsp:nvSpPr>
        <dsp:cNvPr id="0" name=""/>
        <dsp:cNvSpPr/>
      </dsp:nvSpPr>
      <dsp:spPr>
        <a:xfrm>
          <a:off x="3282726" y="4701105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Contribuição paritária do empregador (União)</a:t>
          </a:r>
        </a:p>
      </dsp:txBody>
      <dsp:txXfrm>
        <a:off x="3536940" y="4948377"/>
        <a:ext cx="1227454" cy="1193938"/>
      </dsp:txXfrm>
    </dsp:sp>
    <dsp:sp modelId="{24F64A31-B557-462E-BFF9-D8113D4C5224}">
      <dsp:nvSpPr>
        <dsp:cNvPr id="0" name=""/>
        <dsp:cNvSpPr/>
      </dsp:nvSpPr>
      <dsp:spPr>
        <a:xfrm>
          <a:off x="1906088" y="2974856"/>
          <a:ext cx="1735882" cy="1688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Conta Individualizada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Plano de contribuição definida</a:t>
          </a:r>
        </a:p>
      </dsp:txBody>
      <dsp:txXfrm>
        <a:off x="2160302" y="3222128"/>
        <a:ext cx="1227454" cy="1193938"/>
      </dsp:txXfrm>
    </dsp:sp>
    <dsp:sp modelId="{007638B5-AFD7-44FD-8132-A30A8E544BB1}">
      <dsp:nvSpPr>
        <dsp:cNvPr id="0" name=""/>
        <dsp:cNvSpPr/>
      </dsp:nvSpPr>
      <dsp:spPr>
        <a:xfrm>
          <a:off x="2560407" y="961562"/>
          <a:ext cx="1409876" cy="14098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/>
            <a:t>Autônoma do RPPS</a:t>
          </a:r>
        </a:p>
      </dsp:txBody>
      <dsp:txXfrm>
        <a:off x="2766879" y="1168034"/>
        <a:ext cx="996932" cy="996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24881-D893-490A-85F9-BCC84893197B}">
      <dsp:nvSpPr>
        <dsp:cNvPr id="0" name=""/>
        <dsp:cNvSpPr/>
      </dsp:nvSpPr>
      <dsp:spPr>
        <a:xfrm>
          <a:off x="1230" y="0"/>
          <a:ext cx="2731363" cy="57600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BD</a:t>
          </a:r>
          <a:endParaRPr lang="pt-BR" sz="2400" kern="1200" dirty="0"/>
        </a:p>
      </dsp:txBody>
      <dsp:txXfrm>
        <a:off x="1230" y="0"/>
        <a:ext cx="2731363" cy="576000"/>
      </dsp:txXfrm>
    </dsp:sp>
    <dsp:sp modelId="{0C50E363-2D13-4608-B84F-9136ACA28C9B}">
      <dsp:nvSpPr>
        <dsp:cNvPr id="0" name=""/>
        <dsp:cNvSpPr/>
      </dsp:nvSpPr>
      <dsp:spPr>
        <a:xfrm>
          <a:off x="28" y="582254"/>
          <a:ext cx="2731363" cy="1921500"/>
        </a:xfrm>
        <a:prstGeom prst="rect">
          <a:avLst/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Conta Coletiva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Benefício previamente definido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RPPS: integralidade; média 80%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Contribuição pode aumentar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Postalis; Petros; Funcef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Déficit</a:t>
          </a:r>
          <a:endParaRPr lang="pt-BR" sz="1400" kern="1200" dirty="0"/>
        </a:p>
      </dsp:txBody>
      <dsp:txXfrm>
        <a:off x="28" y="582254"/>
        <a:ext cx="2731363" cy="1921500"/>
      </dsp:txXfrm>
    </dsp:sp>
    <dsp:sp modelId="{7A436C46-DB01-4DCF-A253-B90068F07606}">
      <dsp:nvSpPr>
        <dsp:cNvPr id="0" name=""/>
        <dsp:cNvSpPr/>
      </dsp:nvSpPr>
      <dsp:spPr>
        <a:xfrm>
          <a:off x="3113782" y="6254"/>
          <a:ext cx="273136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CD</a:t>
          </a:r>
          <a:endParaRPr lang="pt-BR" sz="2400" kern="1200" dirty="0"/>
        </a:p>
      </dsp:txBody>
      <dsp:txXfrm>
        <a:off x="3113782" y="6254"/>
        <a:ext cx="2731363" cy="576000"/>
      </dsp:txXfrm>
    </dsp:sp>
    <dsp:sp modelId="{6F353086-6CA2-46F3-8788-38D08CE21122}">
      <dsp:nvSpPr>
        <dsp:cNvPr id="0" name=""/>
        <dsp:cNvSpPr/>
      </dsp:nvSpPr>
      <dsp:spPr>
        <a:xfrm>
          <a:off x="3113782" y="582254"/>
          <a:ext cx="2731363" cy="1921500"/>
        </a:xfrm>
        <a:prstGeom prst="rect">
          <a:avLst/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Conta Individual (extrato)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 mesma Contribuição até o final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Benefício é função do Tempo de Contribuição e Rentabilidade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PGBL; Funpresp</a:t>
          </a:r>
          <a:endParaRPr lang="pt-BR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u="sng" kern="1200" dirty="0" smtClean="0"/>
            <a:t>Não tem déficit </a:t>
          </a:r>
          <a:r>
            <a:rPr lang="pt-BR" sz="1400" kern="1200" dirty="0" smtClean="0"/>
            <a:t>e excedente financeiro é para Conta do Participante</a:t>
          </a:r>
          <a:endParaRPr lang="pt-BR" sz="1400" kern="1200" dirty="0"/>
        </a:p>
      </dsp:txBody>
      <dsp:txXfrm>
        <a:off x="3113782" y="582254"/>
        <a:ext cx="2731363" cy="1921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quarter" idx="1"/>
          </p:nvPr>
        </p:nvSpPr>
        <p:spPr>
          <a:xfrm>
            <a:off x="3850438" y="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9E998BF-49C6-41A7-8DC7-E77F27A58836}" type="datetime1"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18/02/2019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2"/>
          </p:nvPr>
        </p:nvSpPr>
        <p:spPr>
          <a:xfrm>
            <a:off x="0" y="937731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3"/>
          </p:nvPr>
        </p:nvSpPr>
        <p:spPr>
          <a:xfrm>
            <a:off x="3850438" y="937731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13802C-FF89-4349-97D2-17B82DA9D041}" type="slidenum">
              <a:t>‹nº›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995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idx="1"/>
          </p:nvPr>
        </p:nvSpPr>
        <p:spPr>
          <a:xfrm>
            <a:off x="3850438" y="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622983A-2CA4-4682-9C23-088A14B545E7}" type="datetime1">
              <a:rPr lang="pt-BR"/>
              <a:pPr lvl="0"/>
              <a:t>18/02/2019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ço Reservado para Anotações 4"/>
          <p:cNvSpPr txBox="1">
            <a:spLocks noGrp="1"/>
          </p:cNvSpPr>
          <p:nvPr>
            <p:ph type="body" sz="quarter" idx="3"/>
          </p:nvPr>
        </p:nvSpPr>
        <p:spPr>
          <a:xfrm>
            <a:off x="679768" y="4751218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 txBox="1">
            <a:spLocks noGrp="1"/>
          </p:cNvSpPr>
          <p:nvPr>
            <p:ph type="ftr" sz="quarter" idx="4"/>
          </p:nvPr>
        </p:nvSpPr>
        <p:spPr>
          <a:xfrm>
            <a:off x="0" y="937731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5"/>
          </p:nvPr>
        </p:nvSpPr>
        <p:spPr>
          <a:xfrm>
            <a:off x="3850438" y="9377311"/>
            <a:ext cx="2945659" cy="495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45F7D47-AAE0-437D-BC16-8BBF60985931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0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B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B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B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B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B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45F7D47-AAE0-437D-BC16-8BBF6098593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34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45F7D47-AAE0-437D-BC16-8BBF6098593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95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CA355-2549-4DD9-8F18-4877B89B499D}" type="slidenum">
              <a:rPr lang="pt-BR" smtClean="0">
                <a:solidFill>
                  <a:prstClr val="black"/>
                </a:solidFill>
              </a:rPr>
              <a:pPr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6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96888" y="1271588"/>
            <a:ext cx="6105525" cy="34353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CA355-2549-4DD9-8F18-4877B89B499D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7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96888" y="1271588"/>
            <a:ext cx="6105525" cy="3435350"/>
          </a:xfrm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 txBox="1"/>
          <p:nvPr/>
        </p:nvSpPr>
        <p:spPr>
          <a:xfrm>
            <a:off x="4021290" y="9668245"/>
            <a:ext cx="3076363" cy="5107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760" tIns="47380" rIns="94760" bIns="47380" anchor="b" anchorCtr="0" compatLnSpc="1">
            <a:noAutofit/>
          </a:bodyPr>
          <a:lstStyle/>
          <a:p>
            <a:pPr algn="r" defTabSz="94760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5C36EE-81BF-4A7E-B9D5-CB18D2F0A0F6}" type="slidenum">
              <a:rPr kern="0">
                <a:solidFill>
                  <a:srgbClr val="000000"/>
                </a:solidFill>
              </a:rPr>
              <a:pPr algn="r" defTabSz="94760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pt-BR" sz="1200" kern="0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CA355-2549-4DD9-8F18-4877B89B499D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2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8A6BC2-4F62-48F6-A927-77735AD521C0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0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3"/>
            <a:ext cx="1221595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2" y="2869895"/>
            <a:ext cx="9185533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852" y="4232173"/>
            <a:ext cx="9185533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4413" y="5936189"/>
            <a:ext cx="2743200" cy="365125"/>
          </a:xfrm>
        </p:spPr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1" y="5936190"/>
            <a:ext cx="6446231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5251" y="2869897"/>
            <a:ext cx="1533115" cy="1090789"/>
          </a:xfrm>
        </p:spPr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396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753228"/>
            <a:ext cx="9183187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1" y="2336873"/>
            <a:ext cx="4477199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4838" y="2336873"/>
            <a:ext cx="447954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1059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2" y="753231"/>
            <a:ext cx="9195379" cy="10809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651" y="2336875"/>
            <a:ext cx="419344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852" y="3030010"/>
            <a:ext cx="4489393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0195" y="2336873"/>
            <a:ext cx="4194036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4839" y="3030010"/>
            <a:ext cx="4489392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771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218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0289623" y="1973262"/>
            <a:ext cx="1926336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281026" y="609600"/>
            <a:ext cx="1910975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23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2" y="753227"/>
            <a:ext cx="919537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7" y="2336875"/>
            <a:ext cx="5218384" cy="35993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1" y="2336874"/>
            <a:ext cx="372832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436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81275" y="2336874"/>
            <a:ext cx="5222956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1" y="2336875"/>
            <a:ext cx="373131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2390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4" y="4711617"/>
            <a:ext cx="9193027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8852" y="609599"/>
            <a:ext cx="919537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5256099"/>
            <a:ext cx="9193029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11311"/>
            <a:ext cx="1533115" cy="1090789"/>
          </a:xfrm>
        </p:spPr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8426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07" y="609597"/>
            <a:ext cx="9195379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1" y="4710340"/>
            <a:ext cx="9185535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11617"/>
            <a:ext cx="1533115" cy="1090789"/>
          </a:xfrm>
        </p:spPr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7910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95" y="616984"/>
            <a:ext cx="8566863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19252" y="3660763"/>
            <a:ext cx="798364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2" y="4710340"/>
            <a:ext cx="9205225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09927"/>
            <a:ext cx="1533115" cy="1090789"/>
          </a:xfrm>
        </p:spPr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1243" y="748116"/>
            <a:ext cx="711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89588" y="2998574"/>
            <a:ext cx="6096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640197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6E0674-E506-4583-85A7-B446965C0D0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3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1" y="4710340"/>
            <a:ext cx="9195379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2" y="5300150"/>
            <a:ext cx="9195379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09927"/>
            <a:ext cx="1533115" cy="1090789"/>
          </a:xfrm>
        </p:spPr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5123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10172" y="2329489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9703" y="3015291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7884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39613" y="3007907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68181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978027" y="3007906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1435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09856" y="4297503"/>
            <a:ext cx="2923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09856" y="2336873"/>
            <a:ext cx="29230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09856" y="4873765"/>
            <a:ext cx="292300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329" y="4297503"/>
            <a:ext cx="295342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27329" y="2336873"/>
            <a:ext cx="295342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25977" y="4873764"/>
            <a:ext cx="29573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74705" y="4297503"/>
            <a:ext cx="29257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974704" y="2336873"/>
            <a:ext cx="292577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974579" y="4873762"/>
            <a:ext cx="292965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973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7827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7244167" y="2519146"/>
            <a:ext cx="6862555" cy="1824265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53064" y="609597"/>
            <a:ext cx="1426136" cy="4461936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9"/>
            <a:ext cx="8768479" cy="532658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525" y="5936189"/>
            <a:ext cx="2743200" cy="365125"/>
          </a:xfrm>
        </p:spPr>
        <p:txBody>
          <a:bodyPr/>
          <a:lstStyle/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5936190"/>
            <a:ext cx="6025279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8203" y="5432500"/>
            <a:ext cx="1532848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539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9313" y="4025311"/>
            <a:ext cx="9332687" cy="131980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461457"/>
            <a:ext cx="9144000" cy="75837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7C3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6997" y="63361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A5F31-0B46-44B3-8D08-38A6A3BBEAF3}" type="datetime1">
              <a:rPr lang="en-US" smtClean="0">
                <a:solidFill>
                  <a:prstClr val="white"/>
                </a:solidFill>
              </a:rPr>
              <a:pPr/>
              <a:t>2/20/2019</a:t>
            </a:fld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199" y="63361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4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2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1" y="106874"/>
            <a:ext cx="93599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514475"/>
            <a:ext cx="11823700" cy="47339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87585" y="6434139"/>
            <a:ext cx="2743200" cy="365125"/>
          </a:xfrm>
        </p:spPr>
        <p:txBody>
          <a:bodyPr/>
          <a:lstStyle/>
          <a:p>
            <a:fld id="{793D5834-93A0-49B1-AC69-AD98D878CA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8348" y="6434138"/>
            <a:ext cx="4114800" cy="365125"/>
          </a:xfr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8901" y="6434138"/>
            <a:ext cx="673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7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3302-67B6-41BA-B2DC-7C54D23F2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DC00-E853-4316-B5F2-8B519CD4A5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6A8B00B-6A26-4655-BB2A-6D866670C7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645AFFF-3607-A14C-A4EC-6E68C7852567}" type="slidenum">
              <a:rPr lang="en-US" smtClean="0">
                <a:solidFill>
                  <a:prstClr val="white"/>
                </a:solidFill>
              </a:rPr>
              <a:pPr/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78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990-4E23-4AB8-9C7E-F979E6DEBE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7755-0EE8-4CF6-9DC4-882C8713551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4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28851E-FAC2-451F-85A4-75358AA9AE3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5839C43-2B96-4093-A993-EB63DCDF8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6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E6EE46-1B96-40FA-A1A2-5B7166AE37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3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7EC017-FEC6-4EC2-BA1F-24F7107067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54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48023B-39A9-4640-A845-F675E07941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7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30663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01A3EF54-F73C-4B20-AA62-20ADA79ECE87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21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9313" y="4025311"/>
            <a:ext cx="9332687" cy="131980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461457"/>
            <a:ext cx="9144000" cy="75837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7C3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6997" y="63361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A5F31-0B46-44B3-8D08-38A6A3BBEAF3}" type="datetime1">
              <a:rPr lang="en-US" smtClean="0">
                <a:solidFill>
                  <a:prstClr val="white"/>
                </a:solidFill>
              </a:rPr>
              <a:pPr/>
              <a:t>2/20/2019</a:t>
            </a:fld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199" y="63361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4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1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1" y="106874"/>
            <a:ext cx="93599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514475"/>
            <a:ext cx="11823700" cy="47339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87585" y="6434139"/>
            <a:ext cx="2743200" cy="365125"/>
          </a:xfrm>
        </p:spPr>
        <p:txBody>
          <a:bodyPr/>
          <a:lstStyle/>
          <a:p>
            <a:fld id="{793D5834-93A0-49B1-AC69-AD98D878CA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8348" y="6434138"/>
            <a:ext cx="4114800" cy="365125"/>
          </a:xfr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8901" y="6434138"/>
            <a:ext cx="673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45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3302-67B6-41BA-B2DC-7C54D23F2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DC00-E853-4316-B5F2-8B519CD4A5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6A8B00B-6A26-4655-BB2A-6D866670C7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645AFFF-3607-A14C-A4EC-6E68C7852567}" type="slidenum">
              <a:rPr lang="en-US" smtClean="0">
                <a:solidFill>
                  <a:prstClr val="white"/>
                </a:solidFill>
              </a:rPr>
              <a:pPr/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0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990-4E23-4AB8-9C7E-F979E6DEBE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7755-0EE8-4CF6-9DC4-882C8713551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7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Número de Slid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C7C7E5-BF63-45A9-97C4-799104522C8A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1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5839C43-2B96-4093-A993-EB63DCDF8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79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E6EE46-1B96-40FA-A1A2-5B7166AE37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90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7EC017-FEC6-4EC2-BA1F-24F7107067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17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48023B-39A9-4640-A845-F675E07941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3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30663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01A3EF54-F73C-4B20-AA62-20ADA79ECE87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43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9313" y="4025311"/>
            <a:ext cx="9332687" cy="131980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461457"/>
            <a:ext cx="9144000" cy="75837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7C3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6997" y="63361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A5F31-0B46-44B3-8D08-38A6A3BBEAF3}" type="datetime1">
              <a:rPr lang="en-US" smtClean="0">
                <a:solidFill>
                  <a:prstClr val="white"/>
                </a:solidFill>
              </a:rPr>
              <a:pPr/>
              <a:t>2/20/2019</a:t>
            </a:fld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199" y="63361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4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8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1" y="106874"/>
            <a:ext cx="93599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514475"/>
            <a:ext cx="11823700" cy="47339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87585" y="6434139"/>
            <a:ext cx="2743200" cy="365125"/>
          </a:xfrm>
        </p:spPr>
        <p:txBody>
          <a:bodyPr/>
          <a:lstStyle/>
          <a:p>
            <a:fld id="{793D5834-93A0-49B1-AC69-AD98D878CA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8348" y="6434138"/>
            <a:ext cx="4114800" cy="365125"/>
          </a:xfr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8901" y="6434138"/>
            <a:ext cx="673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3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3302-67B6-41BA-B2DC-7C54D23F2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DC00-E853-4316-B5F2-8B519CD4A5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6A8B00B-6A26-4655-BB2A-6D866670C7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645AFFF-3607-A14C-A4EC-6E68C7852567}" type="slidenum">
              <a:rPr lang="en-US" smtClean="0">
                <a:solidFill>
                  <a:prstClr val="white"/>
                </a:solidFill>
              </a:rPr>
              <a:pPr/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55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990-4E23-4AB8-9C7E-F979E6DEBE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7755-0EE8-4CF6-9DC4-882C8713551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0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E90B56-3FCF-4251-B3AB-483628124757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7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5839C43-2B96-4093-A993-EB63DCDF8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1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E6EE46-1B96-40FA-A1A2-5B7166AE37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43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7EC017-FEC6-4EC2-BA1F-24F7107067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03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48023B-39A9-4640-A845-F675E07941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12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30663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01A3EF54-F73C-4B20-AA62-20ADA79ECE87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37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9313" y="4025311"/>
            <a:ext cx="9332687" cy="131980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461457"/>
            <a:ext cx="9144000" cy="75837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7C3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6997" y="63361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A5F31-0B46-44B3-8D08-38A6A3BBEAF3}" type="datetime1">
              <a:rPr lang="en-US" smtClean="0">
                <a:solidFill>
                  <a:prstClr val="white"/>
                </a:solidFill>
              </a:rPr>
              <a:pPr/>
              <a:t>2/20/2019</a:t>
            </a:fld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199" y="63361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4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5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1" y="106874"/>
            <a:ext cx="93599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514475"/>
            <a:ext cx="11823700" cy="47339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87585" y="6434139"/>
            <a:ext cx="2743200" cy="365125"/>
          </a:xfrm>
        </p:spPr>
        <p:txBody>
          <a:bodyPr/>
          <a:lstStyle/>
          <a:p>
            <a:fld id="{793D5834-93A0-49B1-AC69-AD98D878CA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8348" y="6434138"/>
            <a:ext cx="4114800" cy="365125"/>
          </a:xfr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8901" y="6434138"/>
            <a:ext cx="673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63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3302-67B6-41BA-B2DC-7C54D23F2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DC00-E853-4316-B5F2-8B519CD4A5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6A8B00B-6A26-4655-BB2A-6D866670C7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645AFFF-3607-A14C-A4EC-6E68C7852567}" type="slidenum">
              <a:rPr lang="en-US" smtClean="0">
                <a:solidFill>
                  <a:prstClr val="white"/>
                </a:solidFill>
              </a:rPr>
              <a:pPr/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07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990-4E23-4AB8-9C7E-F979E6DEBE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7755-0EE8-4CF6-9DC4-882C8713551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1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6DC001-A061-4B0C-8FD4-D2B0ACB85D1E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5839C43-2B96-4093-A993-EB63DCDF8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528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E6EE46-1B96-40FA-A1A2-5B7166AE37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09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7EC017-FEC6-4EC2-BA1F-24F7107067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48023B-39A9-4640-A845-F675E07941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2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30663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01A3EF54-F73C-4B20-AA62-20ADA79ECE87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26EF3C-FA57-4C21-B19E-9A7FDD778180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5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7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6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2733709"/>
            <a:ext cx="8092357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41"/>
            <a:ext cx="8144135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74207" y="5936189"/>
            <a:ext cx="2743200" cy="365125"/>
          </a:xfrm>
        </p:spPr>
        <p:txBody>
          <a:bodyPr/>
          <a:lstStyle/>
          <a:p>
            <a:fld id="{2228366E-085F-4684-BEE0-753E54D11E89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2" y="5936190"/>
            <a:ext cx="5362221" cy="365125"/>
          </a:xfrm>
        </p:spPr>
        <p:txBody>
          <a:bodyPr/>
          <a:lstStyle/>
          <a:p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2750337"/>
            <a:ext cx="1827057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4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0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5648A-792D-4D30-A349-846DF088BB6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9302931" y="636351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D51CB078-09B4-4D26-9EA6-FDA05F06E295}" type="slidenum">
              <a:t>‹nº›</a:t>
            </a:fld>
            <a:endParaRPr lang="pt-BR"/>
          </a:p>
        </p:txBody>
      </p:sp>
      <p:sp>
        <p:nvSpPr>
          <p:cNvPr id="3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2275118" y="2892155"/>
            <a:ext cx="8057610" cy="966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4400" b="1" i="0" u="none" strike="noStrike" kern="1200" cap="none" spc="0" baseline="0">
          <a:solidFill>
            <a:srgbClr val="FFFFFF"/>
          </a:solidFill>
          <a:uFillTx/>
          <a:latin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2103120" y="234497"/>
            <a:ext cx="9627324" cy="444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838203" y="1567546"/>
            <a:ext cx="10515600" cy="4609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C8B34FD5-0955-4D39-BE27-9D876A579DF6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400" b="1" i="0" u="none" strike="noStrike" kern="1200" cap="none" spc="0" baseline="0">
          <a:solidFill>
            <a:srgbClr val="78C58C"/>
          </a:solidFill>
          <a:uFillTx/>
          <a:latin typeface="Calibri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t-B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9278983" y="6343284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2295C175-BEC4-4244-993B-8EA6A2407750}" type="slidenum">
              <a:t>‹nº›</a:t>
            </a:fld>
            <a:endParaRPr lang="pt-BR"/>
          </a:p>
        </p:txBody>
      </p:sp>
      <p:sp>
        <p:nvSpPr>
          <p:cNvPr id="3" name="Fluxograma: Processo 6"/>
          <p:cNvSpPr/>
          <p:nvPr/>
        </p:nvSpPr>
        <p:spPr>
          <a:xfrm>
            <a:off x="1626717" y="6069741"/>
            <a:ext cx="9142408" cy="547094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SCN Quadra 02, Bloco A, 2º andar, salas 202/203/204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Edifício Corporate Financial Center – CEP 70712-900 – Brasília/DF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2107472" y="2834009"/>
            <a:ext cx="8081549" cy="1280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9276807" y="631190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7C481872-0B09-497E-811B-8DCE68C9EAD5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44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2336873"/>
            <a:ext cx="9183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7175" y="593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07ADB-E5BF-4485-AB43-C809FD1A59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20/02/2019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1" y="5936190"/>
            <a:ext cx="6446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800" y="753229"/>
            <a:ext cx="1543565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70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6200" y="1"/>
            <a:ext cx="957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40332" y="6382031"/>
            <a:ext cx="251255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9204-98A7-4077-8930-44BA32E82C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6020" y="6382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6893" y="6421245"/>
            <a:ext cx="62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695" y="1466850"/>
            <a:ext cx="11553372" cy="47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8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6200" y="1"/>
            <a:ext cx="957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40332" y="6382031"/>
            <a:ext cx="251255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9204-98A7-4077-8930-44BA32E82C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6020" y="6382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6893" y="6421245"/>
            <a:ext cx="62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695" y="1466850"/>
            <a:ext cx="11553372" cy="47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6200" y="1"/>
            <a:ext cx="957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40332" y="6382031"/>
            <a:ext cx="251255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9204-98A7-4077-8930-44BA32E82C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6020" y="6382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6893" y="6421245"/>
            <a:ext cx="62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695" y="1466850"/>
            <a:ext cx="11553372" cy="47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6200" y="1"/>
            <a:ext cx="957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40332" y="6382031"/>
            <a:ext cx="251255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9204-98A7-4077-8930-44BA32E82C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6020" y="6382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6893" y="6421245"/>
            <a:ext cx="62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695" y="1466850"/>
            <a:ext cx="11553372" cy="47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1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unpresp.com.br/migracao-do-rpps-para-o-rpc/migracao-do-rpps-para-o-rpc" TargetMode="Externa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5-2018/2016/Lei/L13328.htm#art9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ndoseubolso.blog.br/2017/10/02/funpresp-vale-pena-migrar/" TargetMode="External"/><Relationship Id="rId13" Type="http://schemas.openxmlformats.org/officeDocument/2006/relationships/hyperlink" Target="https://www.amazon.com.br/dp/B07B3R3PMH" TargetMode="External"/><Relationship Id="rId3" Type="http://schemas.openxmlformats.org/officeDocument/2006/relationships/hyperlink" Target="https://www.funpresp.com.br/portal/?page_id=10526" TargetMode="External"/><Relationship Id="rId7" Type="http://schemas.openxmlformats.org/officeDocument/2006/relationships/hyperlink" Target="http://anafenacional.org.br/wp-content/uploads/2018/02/ANAFE-ESTUDO-PREV-SERV-P%C3%9ABLICO-Funpresp.pdf" TargetMode="External"/><Relationship Id="rId12" Type="http://schemas.openxmlformats.org/officeDocument/2006/relationships/hyperlink" Target="https://www.metropoles.com/ponto-de-vista/previdencia-complementar-do-servidor-publico-por-que-as-aves-migra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conjur.com.br/2018-jun-15/adacir-reis-servidor-federal-migrar-modelo-funpresp" TargetMode="External"/><Relationship Id="rId11" Type="http://schemas.openxmlformats.org/officeDocument/2006/relationships/hyperlink" Target="http://unafisconacional.org.br/default.aspx?section=13&amp;articleId=6822" TargetMode="External"/><Relationship Id="rId5" Type="http://schemas.openxmlformats.org/officeDocument/2006/relationships/hyperlink" Target="http://www.diap.org.br/index.php/noticias/agencia-diap/28202-previdencia-complementar-prazo-de-migracao-acaba-em-julho" TargetMode="External"/><Relationship Id="rId10" Type="http://schemas.openxmlformats.org/officeDocument/2006/relationships/hyperlink" Target="http://www.sinprofaz.org.br/publicacoes/" TargetMode="External"/><Relationship Id="rId4" Type="http://schemas.openxmlformats.org/officeDocument/2006/relationships/hyperlink" Target="http://www.assprevisite.com.br/ClippingPrimeiraHora372167.html" TargetMode="External"/><Relationship Id="rId9" Type="http://schemas.openxmlformats.org/officeDocument/2006/relationships/hyperlink" Target="https://fas.org/sgp/crs/misc/98-810.pdf" TargetMode="External"/><Relationship Id="rId14" Type="http://schemas.openxmlformats.org/officeDocument/2006/relationships/hyperlink" Target="http://www.anpr.org.br/planejeseufuturo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legislacao.planalto.gov.br/legisla/legislacao.nsf/Viw_Identificacao/lei%2010.887-2004?OpenDocument" TargetMode="External"/><Relationship Id="rId7" Type="http://schemas.openxmlformats.org/officeDocument/2006/relationships/diagramColors" Target="../diagrams/colors2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381228" y="2498345"/>
            <a:ext cx="821055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		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pt-BR" sz="2000" b="1" dirty="0">
                <a:solidFill>
                  <a:schemeClr val="bg1"/>
                </a:solidFill>
                <a:latin typeface="+mn-lt"/>
              </a:rPr>
            </a:br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		</a:t>
            </a:r>
            <a:endParaRPr lang="pt-BR" sz="14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idx="4294967295"/>
          </p:nvPr>
        </p:nvSpPr>
        <p:spPr>
          <a:xfrm>
            <a:off x="4570059" y="5959130"/>
            <a:ext cx="8210550" cy="199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bg1"/>
                </a:solidFill>
              </a:rPr>
              <a:t>Recife/PE–20/agosto/2018 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74605" y="5548790"/>
            <a:ext cx="6468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Igor Lourenço </a:t>
            </a:r>
            <a:endParaRPr lang="pt-BR" sz="2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 Jurídico da Funpresp-Exe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650264" y="1728685"/>
            <a:ext cx="7306087" cy="4055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4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491439" y="1103591"/>
            <a:ext cx="4956356" cy="531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200" b="1" dirty="0">
              <a:solidFill>
                <a:srgbClr val="73C594"/>
              </a:solidFill>
              <a:latin typeface="+mn-lt"/>
            </a:endParaRPr>
          </a:p>
        </p:txBody>
      </p:sp>
      <p:sp>
        <p:nvSpPr>
          <p:cNvPr id="9" name="Espaço Reservado para Número de Slide 3"/>
          <p:cNvSpPr txBox="1">
            <a:spLocks/>
          </p:cNvSpPr>
          <p:nvPr/>
        </p:nvSpPr>
        <p:spPr>
          <a:xfrm>
            <a:off x="11591925" y="6589368"/>
            <a:ext cx="600075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 smtClean="0">
                <a:solidFill>
                  <a:schemeClr val="bg1"/>
                </a:solidFill>
              </a:rPr>
              <a:t>1/68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026" name="F33AD904-E0F5-4569-9C0F-CD4511411335" descr="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10" y="680701"/>
            <a:ext cx="5679734" cy="477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8842" y="617660"/>
            <a:ext cx="7082640" cy="1319803"/>
          </a:xfrm>
        </p:spPr>
        <p:txBody>
          <a:bodyPr>
            <a:normAutofit/>
          </a:bodyPr>
          <a:lstStyle/>
          <a:p>
            <a:r>
              <a:rPr lang="pt-BR" sz="2800" b="1" dirty="0"/>
              <a:t>Migrar ou não migrar??? THIS IS THE QUESTION!</a:t>
            </a:r>
            <a:endParaRPr lang="pt-BR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19736" y="6249180"/>
            <a:ext cx="6483744" cy="758371"/>
          </a:xfrm>
        </p:spPr>
        <p:txBody>
          <a:bodyPr>
            <a:normAutofit/>
          </a:bodyPr>
          <a:lstStyle/>
          <a:p>
            <a:r>
              <a:rPr lang="pt-BR" sz="1600" dirty="0"/>
              <a:t>Igor Lins da Rocha Lourenço</a:t>
            </a:r>
            <a:endParaRPr lang="pt-BR" sz="1600" dirty="0"/>
          </a:p>
        </p:txBody>
      </p:sp>
      <p:sp>
        <p:nvSpPr>
          <p:cNvPr id="6" name="Espaço Reservado para Número de Slide 3"/>
          <p:cNvSpPr txBox="1">
            <a:spLocks/>
          </p:cNvSpPr>
          <p:nvPr/>
        </p:nvSpPr>
        <p:spPr>
          <a:xfrm>
            <a:off x="10230104" y="6628366"/>
            <a:ext cx="504825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200" dirty="0">
              <a:solidFill>
                <a:prstClr val="black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267200" y="1937462"/>
            <a:ext cx="64008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37" y="2983547"/>
            <a:ext cx="3733939" cy="3010065"/>
          </a:xfrm>
          <a:prstGeom prst="rect">
            <a:avLst/>
          </a:prstGeom>
          <a:solidFill>
            <a:schemeClr val="accent1">
              <a:lumMod val="75000"/>
              <a:alpha val="66000"/>
            </a:schemeClr>
          </a:solidFill>
        </p:spPr>
      </p:pic>
      <p:sp>
        <p:nvSpPr>
          <p:cNvPr id="11" name="Retângulo 10"/>
          <p:cNvSpPr/>
          <p:nvPr/>
        </p:nvSpPr>
        <p:spPr>
          <a:xfrm rot="1609821">
            <a:off x="6347324" y="2872659"/>
            <a:ext cx="15157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rgbClr val="F09415"/>
                  </a:solidFill>
                  <a:prstDash val="solid"/>
                </a:ln>
                <a:pattFill prst="pct50">
                  <a:fgClr>
                    <a:srgbClr val="F09415"/>
                  </a:fgClr>
                  <a:bgClr>
                    <a:srgbClr val="F0941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09415"/>
                  </a:outerShdw>
                </a:effectLst>
              </a:rPr>
              <a:t>RPC</a:t>
            </a:r>
          </a:p>
        </p:txBody>
      </p:sp>
      <p:sp>
        <p:nvSpPr>
          <p:cNvPr id="12" name="Retângulo 11"/>
          <p:cNvSpPr/>
          <p:nvPr/>
        </p:nvSpPr>
        <p:spPr>
          <a:xfrm rot="19586511">
            <a:off x="3869267" y="2795600"/>
            <a:ext cx="1776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RPPS</a:t>
            </a:r>
          </a:p>
        </p:txBody>
      </p:sp>
    </p:spTree>
    <p:extLst>
      <p:ext uri="{BB962C8B-B14F-4D97-AF65-F5344CB8AC3E}">
        <p14:creationId xmlns:p14="http://schemas.microsoft.com/office/powerpoint/2010/main" val="5493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57958" y="3126865"/>
            <a:ext cx="5829300" cy="1021556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pt-BR" sz="3600" b="0" cap="none" dirty="0">
                <a:solidFill>
                  <a:srgbClr val="496278"/>
                </a:solidFill>
                <a:latin typeface="+mn-lt"/>
                <a:cs typeface="Arial" panose="020B0604020202020204" pitchFamily="34" charset="0"/>
              </a:rPr>
              <a:t>5. Migração</a:t>
            </a:r>
            <a:br>
              <a:rPr lang="pt-BR" sz="3600" b="0" cap="none" dirty="0">
                <a:solidFill>
                  <a:srgbClr val="496278"/>
                </a:solidFill>
                <a:latin typeface="+mn-lt"/>
                <a:cs typeface="Arial" panose="020B0604020202020204" pitchFamily="34" charset="0"/>
              </a:rPr>
            </a:br>
            <a:r>
              <a:rPr lang="pt-BR" sz="2700" b="0" i="1" cap="none" dirty="0">
                <a:solidFill>
                  <a:srgbClr val="496278"/>
                </a:solidFill>
                <a:latin typeface="+mn-lt"/>
                <a:cs typeface="Arial" panose="020B0604020202020204" pitchFamily="34" charset="0"/>
              </a:rPr>
              <a:t>(MP 853)</a:t>
            </a:r>
          </a:p>
        </p:txBody>
      </p:sp>
      <p:sp>
        <p:nvSpPr>
          <p:cNvPr id="6" name="Retângulo 6"/>
          <p:cNvSpPr/>
          <p:nvPr/>
        </p:nvSpPr>
        <p:spPr>
          <a:xfrm>
            <a:off x="2582492" y="4923064"/>
            <a:ext cx="6987869" cy="76174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350" b="1" kern="0" dirty="0">
                <a:solidFill>
                  <a:srgbClr val="78C58C"/>
                </a:solidFill>
              </a:rPr>
              <a:t>“...a migração é uma decisão individual</a:t>
            </a:r>
            <a:r>
              <a:rPr lang="pt-BR" sz="1350" kern="0" dirty="0">
                <a:solidFill>
                  <a:srgbClr val="78C58C"/>
                </a:solidFill>
              </a:rPr>
              <a:t>, de caráter irrevogável e irretratável.” </a:t>
            </a:r>
            <a:r>
              <a:rPr lang="pt-BR" sz="1350" kern="0" dirty="0">
                <a:solidFill>
                  <a:srgbClr val="4A6279"/>
                </a:solidFill>
              </a:rPr>
              <a:t>(</a:t>
            </a:r>
            <a:r>
              <a:rPr lang="pt-BR" sz="1350" kern="0" dirty="0">
                <a:solidFill>
                  <a:srgbClr val="4A6279"/>
                </a:solidFill>
                <a:hlinkClick r:id="rId2"/>
              </a:rPr>
              <a:t>https://www.funpresp.com.br/migracao-do-rpps-para-o-rpc/migracao-do-rpps-para-o-rpc</a:t>
            </a:r>
            <a:r>
              <a:rPr lang="pt-BR" sz="1350" kern="0" dirty="0">
                <a:solidFill>
                  <a:srgbClr val="4A6279"/>
                </a:solidFill>
              </a:rPr>
              <a:t>)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kern="0" dirty="0">
                <a:solidFill>
                  <a:srgbClr val="78C58C"/>
                </a:solidFill>
              </a:rPr>
              <a:t>PRAZO FINAL: </a:t>
            </a:r>
            <a:r>
              <a:rPr lang="pt-BR" b="1" kern="0" dirty="0" smtClean="0">
                <a:solidFill>
                  <a:srgbClr val="78C58C"/>
                </a:solidFill>
              </a:rPr>
              <a:t>29/MARÇO/2019</a:t>
            </a:r>
            <a:endParaRPr lang="pt-BR" b="1" kern="0" dirty="0">
              <a:solidFill>
                <a:srgbClr val="78C58C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92" y="980303"/>
            <a:ext cx="5047720" cy="1684638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DC00-E853-4316-B5F2-8B519CD4A5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dirty="0">
                <a:solidFill>
                  <a:srgbClr val="576A7C"/>
                </a:solidFill>
              </a:rPr>
              <a:t>Efeitos da </a:t>
            </a:r>
            <a:r>
              <a:rPr lang="pt-BR" dirty="0" smtClean="0">
                <a:solidFill>
                  <a:srgbClr val="576A7C"/>
                </a:solidFill>
              </a:rPr>
              <a:t>Mudança do Regime Previdenciário (cont.)</a:t>
            </a:r>
            <a:endParaRPr lang="pt-BR" dirty="0">
              <a:solidFill>
                <a:srgbClr val="576A7C"/>
              </a:solidFill>
            </a:endParaRPr>
          </a:p>
        </p:txBody>
      </p:sp>
      <p:sp>
        <p:nvSpPr>
          <p:cNvPr id="3" name="Espaço Reservado para Conteúdo 2"/>
          <p:cNvSpPr txBox="1"/>
          <p:nvPr/>
        </p:nvSpPr>
        <p:spPr>
          <a:xfrm>
            <a:off x="1524003" y="1841473"/>
            <a:ext cx="9144000" cy="42181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135733" marR="0" lvl="0" indent="-135733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9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É importante ressaltar que a aplicação do RPC </a:t>
            </a:r>
            <a:r>
              <a:rPr lang="pt-BR" sz="1800" b="1" i="0" u="sng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não</a:t>
            </a:r>
            <a:r>
              <a:rPr lang="pt-BR" sz="1800" b="0" i="0" u="none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 altera os </a:t>
            </a:r>
            <a:r>
              <a:rPr lang="pt-BR" sz="1800" b="0" i="0" u="sng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fundamentos para concessão de aposentadoria</a:t>
            </a:r>
            <a:r>
              <a:rPr lang="pt-BR" sz="1800" b="0" i="0" u="none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 ao servidor, quais sejam:</a:t>
            </a:r>
          </a:p>
          <a:p>
            <a:pPr marL="135733" marR="0" lvl="0" indent="-135733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9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576A7C"/>
              </a:solidFill>
              <a:uFillTx/>
              <a:latin typeface="Calibri"/>
            </a:endParaRP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1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REGRA GERAL  </a:t>
            </a:r>
            <a:r>
              <a:rPr lang="pt-BR" sz="1800" b="0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(Art. 40 da CF c/ redação da EC 41/03)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1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REGRA DIREITO ADQUIRIDO </a:t>
            </a:r>
            <a:r>
              <a:rPr lang="pt-BR" sz="1800" b="0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(Art. 3º da EC 41/03)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1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REGRAS TRANSIÇÃO </a:t>
            </a:r>
            <a:r>
              <a:rPr lang="pt-BR" sz="1800" b="0" i="0" u="none" strike="noStrike" kern="1200" cap="none" spc="0" baseline="0">
                <a:solidFill>
                  <a:srgbClr val="78C58C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(Art. 2º da EC 41/03, Art. 6º da EC 41/03, Art. 3º da EC 47/05 e Art. 1º da EC 70/12)</a:t>
            </a:r>
          </a:p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576A7C"/>
              </a:solidFill>
              <a:uFillTx/>
              <a:latin typeface="Calibri"/>
            </a:endParaRPr>
          </a:p>
          <a:p>
            <a:pPr marL="135733" marR="0" lvl="0" indent="-135733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9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Isso significa que </a:t>
            </a:r>
            <a:r>
              <a:rPr lang="pt-BR" sz="1800" b="0" i="0" u="sng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permanecem vigentes as regras constitucionais e legais </a:t>
            </a:r>
            <a:r>
              <a:rPr lang="pt-BR" sz="1800" b="0" i="0" u="none" strike="noStrike" kern="1200" cap="none" spc="0" baseline="0">
                <a:solidFill>
                  <a:srgbClr val="576A7C"/>
                </a:solidFill>
                <a:uFillTx/>
                <a:latin typeface="Calibri"/>
              </a:rPr>
              <a:t>(art. 40 da CF, EC nº 41/03, EC nº 47/05, EC nº 70/12 e Lei nº 10.887/04), agora acrescidas das regras do RPC (Lei nº 12.618/2012) no que tange à limitação do valor dos proventos e pensões, para os servidores submetidos ao teto do RGPS.</a:t>
            </a:r>
          </a:p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spaço Reservado para Número de Slide 7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ADA809-8DF6-4AA1-AFE2-77F3D0F94F58}" type="slidenum">
              <a:rPr sz="1200">
                <a:solidFill>
                  <a:schemeClr val="bg1"/>
                </a:solidFill>
              </a:rPr>
              <a:t>12</a:t>
            </a:fld>
            <a:endParaRPr lang="pt-BR" sz="1200" b="0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Espaço Reservado para Conteúdo 2"/>
          <p:cNvSpPr txBox="1"/>
          <p:nvPr/>
        </p:nvSpPr>
        <p:spPr>
          <a:xfrm>
            <a:off x="732434" y="1737305"/>
            <a:ext cx="5954975" cy="4786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Assim, o servidor que realizar a migração para o RPC, ao se sujeitar ao teto do RGPS, será aposentado da seguinte forma: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70C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75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Regra de concessão: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regras constitucionais/legais vigentes, conforme a situação específica.</a:t>
            </a: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75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Cálculo dos Proventos</a:t>
            </a:r>
            <a:r>
              <a:rPr lang="pt-BR" sz="1475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última remuneração OU média aritmética (integral ou proporcional, conforme a regra de concessão) </a:t>
            </a:r>
            <a:r>
              <a:rPr lang="pt-BR" sz="1475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com reajuste = RGPS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OU teto do RGPS</a:t>
            </a:r>
            <a:r>
              <a:rPr lang="pt-BR" sz="1475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75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Limitação ao teto do RGPS: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Aplicação do limite dos benefícios pagos pelo RGPS. A União não pagará proventos de aposentadoria acima desse limite.</a:t>
            </a: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75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Benefício Especial: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Pago </a:t>
            </a:r>
            <a:r>
              <a:rPr lang="pt-BR" sz="1475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pela União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just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75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Pensão: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 União pagará </a:t>
            </a:r>
            <a:r>
              <a:rPr lang="pt-BR" sz="1475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até</a:t>
            </a:r>
            <a:r>
              <a:rPr lang="pt-BR" sz="1475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o limite do teto do RGPS.</a:t>
            </a:r>
          </a:p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5" name="Espaço Reservado para Conteúd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63704"/>
              </p:ext>
            </p:extLst>
          </p:nvPr>
        </p:nvGraphicFramePr>
        <p:xfrm>
          <a:off x="7114845" y="2286000"/>
          <a:ext cx="4307582" cy="3291616"/>
        </p:xfrm>
        <a:graphic>
          <a:graphicData uri="http://schemas.openxmlformats.org/drawingml/2006/table">
            <a:tbl>
              <a:tblPr firstRow="1" bandRow="1">
                <a:effectLst/>
                <a:tableStyleId>{F5AB1C69-6EDB-4FF4-983F-18BD219EF322}</a:tableStyleId>
              </a:tblPr>
              <a:tblGrid>
                <a:gridCol w="4307582"/>
              </a:tblGrid>
              <a:tr h="52251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pt-BR" sz="1800" dirty="0" smtClean="0"/>
                        <a:t>MUDANÇA</a:t>
                      </a:r>
                      <a:r>
                        <a:rPr lang="pt-BR" sz="1800" baseline="0" dirty="0" smtClean="0"/>
                        <a:t> DO </a:t>
                      </a:r>
                      <a:r>
                        <a:rPr lang="pt-BR" sz="1800" dirty="0" smtClean="0"/>
                        <a:t>REGIME </a:t>
                      </a:r>
                      <a:r>
                        <a:rPr lang="pt-BR" sz="1800" dirty="0"/>
                        <a:t>PREVIDENCIÁRIO 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pt-BR" sz="1800" dirty="0"/>
                        <a:t>(o</a:t>
                      </a:r>
                      <a:r>
                        <a:rPr lang="pt-BR" sz="1800" baseline="0" dirty="0"/>
                        <a:t> que vai receber):</a:t>
                      </a:r>
                      <a:endParaRPr lang="pt-BR" sz="1800" dirty="0"/>
                    </a:p>
                  </a:txBody>
                  <a:tcPr marL="68580" marR="68580" marT="34262" marB="34262">
                    <a:solidFill>
                      <a:srgbClr val="78C58C"/>
                    </a:solidFill>
                  </a:tcPr>
                </a:tc>
              </a:tr>
              <a:tr h="388565">
                <a:tc>
                  <a:txBody>
                    <a:bodyPr/>
                    <a:lstStyle/>
                    <a:p>
                      <a:pPr marL="342900" lvl="0" indent="-342900">
                        <a:buAutoNum type="arabicPeriod"/>
                      </a:pPr>
                      <a:r>
                        <a:rPr lang="pt-BR" sz="1800" dirty="0" smtClean="0"/>
                        <a:t>Provento</a:t>
                      </a:r>
                      <a:r>
                        <a:rPr lang="pt-BR" sz="1800" baseline="0" dirty="0" smtClean="0"/>
                        <a:t>s </a:t>
                      </a:r>
                      <a:r>
                        <a:rPr lang="pt-BR" sz="1800" baseline="0" dirty="0"/>
                        <a:t>de </a:t>
                      </a:r>
                      <a:r>
                        <a:rPr lang="pt-BR" sz="1800" baseline="0" dirty="0" smtClean="0"/>
                        <a:t>aposentadoria/pensão</a:t>
                      </a:r>
                    </a:p>
                    <a:p>
                      <a:pPr marL="0" lvl="0" indent="0">
                        <a:buNone/>
                      </a:pPr>
                      <a:r>
                        <a:rPr lang="pt-BR" sz="1800" baseline="0" dirty="0" smtClean="0"/>
                        <a:t> </a:t>
                      </a:r>
                      <a:r>
                        <a:rPr lang="pt-BR" sz="1800" baseline="0" dirty="0"/>
                        <a:t>(teto do RGPS): custeado pelo </a:t>
                      </a:r>
                      <a:r>
                        <a:rPr lang="pt-BR" sz="1800" u="sng" baseline="0" dirty="0" smtClean="0"/>
                        <a:t>RPPS</a:t>
                      </a:r>
                    </a:p>
                    <a:p>
                      <a:pPr marL="0" lvl="0" indent="0">
                        <a:buNone/>
                      </a:pPr>
                      <a:endParaRPr lang="pt-BR" sz="1800" b="1" u="sng" dirty="0"/>
                    </a:p>
                  </a:txBody>
                  <a:tcPr marL="68580" marR="68580" marT="34262" marB="34262"/>
                </a:tc>
              </a:tr>
              <a:tr h="38856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pt-BR" sz="1800" dirty="0"/>
                        <a:t>2. Benefício</a:t>
                      </a:r>
                      <a:r>
                        <a:rPr lang="pt-BR" sz="1800" baseline="0" dirty="0"/>
                        <a:t> especial – custeado pela </a:t>
                      </a:r>
                      <a:r>
                        <a:rPr lang="pt-BR" sz="1800" u="sng" baseline="0" dirty="0" smtClean="0"/>
                        <a:t>União</a:t>
                      </a:r>
                    </a:p>
                    <a:p>
                      <a:pPr marL="0" lvl="0" indent="0">
                        <a:buNone/>
                      </a:pPr>
                      <a:endParaRPr lang="pt-BR" sz="1800" b="1" u="sng" baseline="0" dirty="0" smtClean="0"/>
                    </a:p>
                    <a:p>
                      <a:pPr marL="0" lvl="0" indent="0">
                        <a:buNone/>
                      </a:pPr>
                      <a:endParaRPr lang="pt-BR" sz="1800" b="1" u="sng" baseline="0" dirty="0"/>
                    </a:p>
                  </a:txBody>
                  <a:tcPr marL="68580" marR="68580" marT="34262" marB="34262"/>
                </a:tc>
              </a:tr>
              <a:tr h="388565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pt-BR" sz="1800" dirty="0"/>
                        <a:t>3. Aposentadoria/Pensão – custeada</a:t>
                      </a:r>
                      <a:r>
                        <a:rPr lang="pt-BR" sz="1800" baseline="0" dirty="0"/>
                        <a:t> pela </a:t>
                      </a:r>
                      <a:r>
                        <a:rPr lang="pt-BR" sz="1800" dirty="0"/>
                        <a:t>Reserva</a:t>
                      </a:r>
                      <a:r>
                        <a:rPr lang="pt-BR" sz="1800" baseline="0" dirty="0"/>
                        <a:t> acumulada na </a:t>
                      </a:r>
                      <a:r>
                        <a:rPr lang="pt-BR" sz="1800" u="sng" baseline="0" dirty="0"/>
                        <a:t>Funpresp-Exe</a:t>
                      </a:r>
                      <a:r>
                        <a:rPr lang="pt-BR" sz="1800" baseline="0" dirty="0"/>
                        <a:t>                   (Facultativo - caso tenha aderido ao Fundo)</a:t>
                      </a:r>
                      <a:endParaRPr lang="pt-BR" sz="1800" dirty="0"/>
                    </a:p>
                  </a:txBody>
                  <a:tcPr marL="68580" marR="68580" marT="34262" marB="34262"/>
                </a:tc>
              </a:tr>
            </a:tbl>
          </a:graphicData>
        </a:graphic>
      </p:graphicFrame>
      <p:sp>
        <p:nvSpPr>
          <p:cNvPr id="7" name="Espaço Reservado para Número de Slide 6"/>
          <p:cNvSpPr txBox="1"/>
          <p:nvPr/>
        </p:nvSpPr>
        <p:spPr>
          <a:xfrm>
            <a:off x="9268636" y="6341066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14BC44-C362-4131-B0F8-D539721E2643}" type="slidenum">
              <a:rPr sz="1200">
                <a:solidFill>
                  <a:schemeClr val="bg1"/>
                </a:solidFill>
              </a:rPr>
              <a:t>13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301183" y="282046"/>
            <a:ext cx="9627324" cy="444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2400" b="1" i="0" u="none" strike="noStrike" kern="1200" cap="none" spc="0" baseline="0">
                <a:solidFill>
                  <a:srgbClr val="78C58C"/>
                </a:solidFill>
                <a:uFillTx/>
                <a:latin typeface="Calibri"/>
              </a:defRPr>
            </a:lvl1pPr>
          </a:lstStyle>
          <a:p>
            <a:r>
              <a:rPr lang="pt-BR" dirty="0" smtClean="0">
                <a:solidFill>
                  <a:srgbClr val="576A7C"/>
                </a:solidFill>
              </a:rPr>
              <a:t>Efeitos da Mudança do Regime Previdenciário (cont.)</a:t>
            </a:r>
            <a:endParaRPr lang="pt-BR" dirty="0">
              <a:solidFill>
                <a:srgbClr val="576A7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dirty="0">
                <a:solidFill>
                  <a:srgbClr val="576A7C"/>
                </a:solidFill>
              </a:rPr>
              <a:t>Efeitos da </a:t>
            </a:r>
            <a:r>
              <a:rPr lang="pt-BR" dirty="0" smtClean="0">
                <a:solidFill>
                  <a:srgbClr val="576A7C"/>
                </a:solidFill>
              </a:rPr>
              <a:t>Mudança de </a:t>
            </a:r>
            <a:r>
              <a:rPr lang="pt-BR" dirty="0">
                <a:solidFill>
                  <a:srgbClr val="576A7C"/>
                </a:solidFill>
              </a:rPr>
              <a:t>Regime </a:t>
            </a:r>
            <a:r>
              <a:rPr lang="pt-BR" dirty="0" smtClean="0">
                <a:solidFill>
                  <a:srgbClr val="576A7C"/>
                </a:solidFill>
              </a:rPr>
              <a:t>Previdenciário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Espaço Reservado para Conteúdo 3"/>
          <p:cNvGrpSpPr/>
          <p:nvPr/>
        </p:nvGrpSpPr>
        <p:grpSpPr>
          <a:xfrm>
            <a:off x="1982903" y="1882027"/>
            <a:ext cx="8039103" cy="3695254"/>
            <a:chOff x="1982903" y="1882027"/>
            <a:chExt cx="8039103" cy="3695254"/>
          </a:xfrm>
        </p:grpSpPr>
        <p:sp>
          <p:nvSpPr>
            <p:cNvPr id="5" name="Forma livre 4"/>
            <p:cNvSpPr/>
            <p:nvPr/>
          </p:nvSpPr>
          <p:spPr>
            <a:xfrm>
              <a:off x="4876979" y="2001228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dirty="0">
                  <a:solidFill>
                    <a:srgbClr val="FFFFFF"/>
                  </a:solidFill>
                </a:rPr>
                <a:t>Remuneração: R$ </a:t>
              </a:r>
              <a:r>
                <a:rPr lang="pt-BR" sz="2100" dirty="0" smtClean="0">
                  <a:solidFill>
                    <a:srgbClr val="FFFFFF"/>
                  </a:solidFill>
                </a:rPr>
                <a:t>10.000,00</a:t>
              </a:r>
              <a:endParaRPr lang="pt-BR" sz="2100" dirty="0">
                <a:solidFill>
                  <a:srgbClr val="FFFFFF"/>
                </a:solidFill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dirty="0">
                  <a:solidFill>
                    <a:srgbClr val="FFFFFF"/>
                  </a:solidFill>
                </a:rPr>
                <a:t>Contribuição: 11% de </a:t>
              </a:r>
              <a:r>
                <a:rPr lang="pt-BR" sz="2100" dirty="0" smtClean="0">
                  <a:solidFill>
                    <a:srgbClr val="FFFFFF"/>
                  </a:solidFill>
                </a:rPr>
                <a:t>10.000,00 </a:t>
              </a:r>
              <a:r>
                <a:rPr lang="pt-BR" sz="2100" dirty="0">
                  <a:solidFill>
                    <a:srgbClr val="FFFFFF"/>
                  </a:solidFill>
                </a:rPr>
                <a:t>= </a:t>
              </a:r>
              <a:r>
                <a:rPr lang="pt-BR" sz="2100" b="1" dirty="0" smtClean="0">
                  <a:solidFill>
                    <a:srgbClr val="FFFFFF"/>
                  </a:solidFill>
                </a:rPr>
                <a:t>1.100,00</a:t>
              </a:r>
              <a:endParaRPr lang="pt-BR" sz="21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Forma livre 5"/>
            <p:cNvSpPr/>
            <p:nvPr/>
          </p:nvSpPr>
          <p:spPr>
            <a:xfrm>
              <a:off x="1982903" y="1882027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algn="ctr" defTabSz="2222504">
                <a:lnSpc>
                  <a:spcPct val="90000"/>
                </a:lnSpc>
                <a:spcAft>
                  <a:spcPts val="21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>
                  <a:solidFill>
                    <a:srgbClr val="FFFFFF"/>
                  </a:solidFill>
                </a:rPr>
                <a:t>RPPS</a:t>
              </a: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4876979" y="3243075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dirty="0">
                  <a:solidFill>
                    <a:srgbClr val="FFFFFF"/>
                  </a:solidFill>
                </a:rPr>
                <a:t>Remuneração: R$ </a:t>
              </a:r>
              <a:r>
                <a:rPr lang="pt-BR" sz="2100" dirty="0" smtClean="0">
                  <a:solidFill>
                    <a:srgbClr val="FFFFFF"/>
                  </a:solidFill>
                </a:rPr>
                <a:t>10.000,00</a:t>
              </a:r>
              <a:endParaRPr lang="pt-BR" sz="2100" dirty="0">
                <a:solidFill>
                  <a:srgbClr val="FFFFFF"/>
                </a:solidFill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dirty="0">
                  <a:solidFill>
                    <a:srgbClr val="FFFFFF"/>
                  </a:solidFill>
                </a:rPr>
                <a:t>Contribuição: 11% de </a:t>
              </a:r>
              <a:r>
                <a:rPr lang="pt-BR" sz="2100" dirty="0" smtClean="0">
                  <a:solidFill>
                    <a:srgbClr val="FFFFFF"/>
                  </a:solidFill>
                </a:rPr>
                <a:t>5.839,45= </a:t>
              </a:r>
              <a:r>
                <a:rPr lang="pt-BR" sz="2100" b="1" dirty="0" smtClean="0">
                  <a:solidFill>
                    <a:srgbClr val="FFFFFF"/>
                  </a:solidFill>
                </a:rPr>
                <a:t>642,34</a:t>
              </a:r>
              <a:endParaRPr lang="pt-BR" sz="21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982903" y="3133639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algn="ctr" defTabSz="2222504">
                <a:lnSpc>
                  <a:spcPct val="90000"/>
                </a:lnSpc>
                <a:spcAft>
                  <a:spcPts val="21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>
                  <a:solidFill>
                    <a:srgbClr val="FFFFFF"/>
                  </a:solidFill>
                </a:rPr>
                <a:t>RPC</a:t>
              </a: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4876979" y="4504471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kern="0" dirty="0" smtClean="0">
                  <a:solidFill>
                    <a:srgbClr val="FFFFFF"/>
                  </a:solidFill>
                </a:rPr>
                <a:t>Remuneração: R$ </a:t>
              </a:r>
              <a:r>
                <a:rPr lang="pt-BR" sz="2100" kern="0" dirty="0" smtClean="0">
                  <a:solidFill>
                    <a:srgbClr val="FFFFFF"/>
                  </a:solidFill>
                </a:rPr>
                <a:t>10.000,00</a:t>
              </a:r>
              <a:endParaRPr lang="pt-BR" sz="2100" dirty="0">
                <a:solidFill>
                  <a:srgbClr val="FFFFFF"/>
                </a:solidFill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1" kern="0" dirty="0">
                  <a:solidFill>
                    <a:srgbClr val="FFFFFF"/>
                  </a:solidFill>
                </a:rPr>
                <a:t>RPPS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: 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12,86 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de 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10.000,00 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= 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1.286,00</a:t>
              </a:r>
              <a:endParaRPr lang="pt-BR" sz="2100" kern="0" dirty="0" smtClean="0">
                <a:solidFill>
                  <a:srgbClr val="FFFFFF"/>
                </a:solidFill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FontTx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1" kern="0" dirty="0" smtClean="0">
                  <a:solidFill>
                    <a:srgbClr val="FFFFFF"/>
                  </a:solidFill>
                </a:rPr>
                <a:t>RPC</a:t>
              </a:r>
              <a:r>
                <a:rPr lang="pt-BR" sz="2100" kern="0" dirty="0" smtClean="0">
                  <a:solidFill>
                    <a:srgbClr val="FFFFFF"/>
                  </a:solidFill>
                </a:rPr>
                <a:t>: 11,68% de 5.839,45 = 682</a:t>
              </a:r>
              <a:r>
                <a:rPr lang="pt-BR" sz="2100" b="1" kern="0" dirty="0" smtClean="0">
                  <a:solidFill>
                    <a:srgbClr val="FFFFFF"/>
                  </a:solidFill>
                </a:rPr>
                <a:t>,54 </a:t>
              </a:r>
              <a:endParaRPr lang="pt-BR" sz="2100" dirty="0">
                <a:solidFill>
                  <a:srgbClr val="FFFFFF"/>
                </a:solidFill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982903" y="4385261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algn="ctr" defTabSz="2222504">
                <a:lnSpc>
                  <a:spcPct val="90000"/>
                </a:lnSpc>
                <a:spcAft>
                  <a:spcPts val="21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 dirty="0" smtClean="0">
                  <a:solidFill>
                    <a:srgbClr val="FFFFFF"/>
                  </a:solidFill>
                </a:rPr>
                <a:t>PEC</a:t>
              </a:r>
              <a:r>
                <a:rPr lang="pt-BR" sz="5000" dirty="0">
                  <a:solidFill>
                    <a:srgbClr val="FFFFFF"/>
                  </a:solidFill>
                </a:rPr>
                <a:t>	</a:t>
              </a:r>
            </a:p>
          </p:txBody>
        </p:sp>
      </p:grpSp>
      <p:sp>
        <p:nvSpPr>
          <p:cNvPr id="11" name="Espaço Reservado para Número de Slide 6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CC4167-849C-457B-AA2A-8EA4C2D78555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pt-BR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dirty="0">
                <a:solidFill>
                  <a:srgbClr val="576A7C"/>
                </a:solidFill>
              </a:rPr>
              <a:t>Efeitos da </a:t>
            </a:r>
            <a:r>
              <a:rPr lang="pt-BR" dirty="0" smtClean="0">
                <a:solidFill>
                  <a:srgbClr val="576A7C"/>
                </a:solidFill>
              </a:rPr>
              <a:t>Mudança de </a:t>
            </a:r>
            <a:r>
              <a:rPr lang="pt-BR" dirty="0">
                <a:solidFill>
                  <a:srgbClr val="576A7C"/>
                </a:solidFill>
              </a:rPr>
              <a:t>Regime </a:t>
            </a:r>
            <a:r>
              <a:rPr lang="pt-BR" dirty="0" smtClean="0">
                <a:solidFill>
                  <a:srgbClr val="576A7C"/>
                </a:solidFill>
              </a:rPr>
              <a:t>Previdenciário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Espaço Reservado para Conteúdo 3"/>
          <p:cNvGrpSpPr/>
          <p:nvPr/>
        </p:nvGrpSpPr>
        <p:grpSpPr>
          <a:xfrm>
            <a:off x="1982903" y="1882027"/>
            <a:ext cx="8039103" cy="3695254"/>
            <a:chOff x="1982903" y="1882027"/>
            <a:chExt cx="8039103" cy="3695254"/>
          </a:xfrm>
        </p:grpSpPr>
        <p:sp>
          <p:nvSpPr>
            <p:cNvPr id="5" name="Forma livre 4"/>
            <p:cNvSpPr/>
            <p:nvPr/>
          </p:nvSpPr>
          <p:spPr>
            <a:xfrm>
              <a:off x="4876979" y="2001228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marR="0" lvl="1" indent="-22860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Remuneração: R$ 20.000,00</a:t>
              </a:r>
            </a:p>
            <a:p>
              <a:pPr marL="228600" marR="0" lvl="1" indent="-22860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Contribuição: 11% de 20.000,00 = </a:t>
              </a:r>
              <a:r>
                <a:rPr lang="pt-BR" sz="21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2.200,00</a:t>
              </a:r>
            </a:p>
          </p:txBody>
        </p:sp>
        <p:sp>
          <p:nvSpPr>
            <p:cNvPr id="6" name="Forma livre 5"/>
            <p:cNvSpPr/>
            <p:nvPr/>
          </p:nvSpPr>
          <p:spPr>
            <a:xfrm>
              <a:off x="1982903" y="1882027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marL="0" marR="0" lvl="0" indent="0" algn="ctr" defTabSz="22225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RPPS</a:t>
              </a: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4876979" y="3243075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marR="0" lvl="1" indent="-22860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Remuneração: R$ 20.000,00</a:t>
              </a:r>
            </a:p>
            <a:p>
              <a:pPr marL="228600" marR="0" lvl="1" indent="-22860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Contribuição: 11% de </a:t>
              </a:r>
              <a:r>
                <a:rPr lang="pt-BR" sz="21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5.839,45= 642</a:t>
              </a:r>
              <a:r>
                <a:rPr lang="pt-BR" sz="2100" b="1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,34</a:t>
              </a:r>
              <a:endParaRPr lang="pt-BR" sz="21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982903" y="3133639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marL="0" marR="0" lvl="0" indent="0" algn="ctr" defTabSz="22225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RPC</a:t>
              </a: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4876979" y="4504471"/>
              <a:ext cx="5145027" cy="953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3616"/>
                <a:gd name="f7" fmla="val 5145024"/>
                <a:gd name="f8" fmla="val 857522"/>
                <a:gd name="f9" fmla="val 4287502"/>
                <a:gd name="f10" fmla="val 4761099"/>
                <a:gd name="f11" fmla="val 940427"/>
                <a:gd name="f12" fmla="val 5145021"/>
                <a:gd name="f13" fmla="val 924157"/>
                <a:gd name="f14" fmla="val 3"/>
                <a:gd name="f15" fmla="val 383925"/>
                <a:gd name="f16" fmla="+- 0 0 -90"/>
                <a:gd name="f17" fmla="*/ f3 1 953616"/>
                <a:gd name="f18" fmla="*/ f4 1 5145024"/>
                <a:gd name="f19" fmla="+- f7 0 f5"/>
                <a:gd name="f20" fmla="+- f6 0 f5"/>
                <a:gd name="f21" fmla="*/ f16 f0 1"/>
                <a:gd name="f22" fmla="*/ f20 1 953616"/>
                <a:gd name="f23" fmla="*/ f19 1 5145024"/>
                <a:gd name="f24" fmla="*/ 158939 f20 1"/>
                <a:gd name="f25" fmla="*/ 0 f19 1"/>
                <a:gd name="f26" fmla="*/ 794677 f20 1"/>
                <a:gd name="f27" fmla="*/ 953616 f20 1"/>
                <a:gd name="f28" fmla="*/ 158939 f19 1"/>
                <a:gd name="f29" fmla="*/ 5145024 f19 1"/>
                <a:gd name="f30" fmla="*/ 0 f20 1"/>
                <a:gd name="f31" fmla="*/ f21 1 f2"/>
                <a:gd name="f32" fmla="*/ f24 1 953616"/>
                <a:gd name="f33" fmla="*/ f25 1 5145024"/>
                <a:gd name="f34" fmla="*/ f26 1 953616"/>
                <a:gd name="f35" fmla="*/ f27 1 953616"/>
                <a:gd name="f36" fmla="*/ f28 1 5145024"/>
                <a:gd name="f37" fmla="*/ f29 1 5145024"/>
                <a:gd name="f38" fmla="*/ f30 1 953616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953616" h="5145024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73C594">
                <a:alpha val="90000"/>
              </a:srgbClr>
            </a:solidFill>
            <a:ln w="12701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86557" rIns="126562" bIns="86557" anchor="ctr" anchorCtr="0" compatLnSpc="1">
              <a:noAutofit/>
            </a:bodyPr>
            <a:lstStyle/>
            <a:p>
              <a:pPr marL="228600" marR="0" lvl="1" indent="-22860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dirty="0" smtClean="0">
                  <a:solidFill>
                    <a:srgbClr val="FFFFFF"/>
                  </a:solidFill>
                  <a:latin typeface="Calibri"/>
                </a:rPr>
                <a:t>Remuneração: R$ 20.000,00</a:t>
              </a:r>
              <a:endParaRPr lang="pt-BR" sz="21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1" dirty="0">
                  <a:solidFill>
                    <a:srgbClr val="FFFFFF"/>
                  </a:solidFill>
                </a:rPr>
                <a:t>RPPS</a:t>
              </a:r>
              <a:r>
                <a:rPr lang="pt-BR" sz="2100" b="1" dirty="0" smtClean="0">
                  <a:solidFill>
                    <a:srgbClr val="FFFFFF"/>
                  </a:solidFill>
                </a:rPr>
                <a:t>: 14,68 de 20.000,00 = 2936,00</a:t>
              </a:r>
              <a:endParaRPr lang="pt-BR" sz="2100" dirty="0" smtClean="0">
                <a:solidFill>
                  <a:srgbClr val="FFFFFF"/>
                </a:solidFill>
                <a:latin typeface="Calibri"/>
              </a:endParaRPr>
            </a:p>
            <a:p>
              <a:pPr marL="228600" lvl="1" indent="-228600" defTabSz="933446">
                <a:lnSpc>
                  <a:spcPct val="90000"/>
                </a:lnSpc>
                <a:spcAft>
                  <a:spcPts val="400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2100" b="1" dirty="0" smtClean="0">
                  <a:solidFill>
                    <a:srgbClr val="FFFFFF"/>
                  </a:solidFill>
                  <a:latin typeface="Calibri"/>
                </a:rPr>
                <a:t>RPC</a:t>
              </a:r>
              <a:r>
                <a:rPr lang="pt-BR" sz="2100" dirty="0" smtClean="0">
                  <a:solidFill>
                    <a:srgbClr val="FFFFFF"/>
                  </a:solidFill>
                  <a:latin typeface="Calibri"/>
                </a:rPr>
                <a:t>: 11,68% de 5.839,45 = </a:t>
              </a:r>
              <a:r>
                <a:rPr lang="pt-BR" sz="2100" dirty="0" smtClean="0">
                  <a:solidFill>
                    <a:srgbClr val="FFFFFF"/>
                  </a:solidFill>
                </a:rPr>
                <a:t>682</a:t>
              </a:r>
              <a:r>
                <a:rPr lang="pt-BR" sz="2100" b="1" dirty="0" smtClean="0">
                  <a:solidFill>
                    <a:srgbClr val="FFFFFF"/>
                  </a:solidFill>
                </a:rPr>
                <a:t>,54</a:t>
              </a:r>
              <a:r>
                <a:rPr lang="pt-BR" sz="2100" b="1" dirty="0" smtClean="0">
                  <a:solidFill>
                    <a:srgbClr val="FFFFFF"/>
                  </a:solidFill>
                  <a:latin typeface="Calibri"/>
                </a:rPr>
                <a:t> </a:t>
              </a:r>
              <a:endParaRPr lang="pt-BR" sz="21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982903" y="4385261"/>
              <a:ext cx="2894076" cy="11920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94076"/>
                <a:gd name="f7" fmla="val 1192020"/>
                <a:gd name="f8" fmla="val 198674"/>
                <a:gd name="f9" fmla="val 88949"/>
                <a:gd name="f10" fmla="val 2695402"/>
                <a:gd name="f11" fmla="val 2805127"/>
                <a:gd name="f12" fmla="val 993346"/>
                <a:gd name="f13" fmla="val 1103071"/>
                <a:gd name="f14" fmla="+- 0 0 -90"/>
                <a:gd name="f15" fmla="*/ f3 1 2894076"/>
                <a:gd name="f16" fmla="*/ f4 1 1192020"/>
                <a:gd name="f17" fmla="+- f7 0 f5"/>
                <a:gd name="f18" fmla="+- f6 0 f5"/>
                <a:gd name="f19" fmla="*/ f14 f0 1"/>
                <a:gd name="f20" fmla="*/ f18 1 2894076"/>
                <a:gd name="f21" fmla="*/ f17 1 1192020"/>
                <a:gd name="f22" fmla="*/ 0 f18 1"/>
                <a:gd name="f23" fmla="*/ 198674 f17 1"/>
                <a:gd name="f24" fmla="*/ 198674 f18 1"/>
                <a:gd name="f25" fmla="*/ 0 f17 1"/>
                <a:gd name="f26" fmla="*/ 2695402 f18 1"/>
                <a:gd name="f27" fmla="*/ 2894076 f18 1"/>
                <a:gd name="f28" fmla="*/ 993346 f17 1"/>
                <a:gd name="f29" fmla="*/ 1192020 f17 1"/>
                <a:gd name="f30" fmla="*/ f19 1 f2"/>
                <a:gd name="f31" fmla="*/ f22 1 2894076"/>
                <a:gd name="f32" fmla="*/ f23 1 1192020"/>
                <a:gd name="f33" fmla="*/ f24 1 2894076"/>
                <a:gd name="f34" fmla="*/ f25 1 1192020"/>
                <a:gd name="f35" fmla="*/ f26 1 2894076"/>
                <a:gd name="f36" fmla="*/ f27 1 2894076"/>
                <a:gd name="f37" fmla="*/ f28 1 1192020"/>
                <a:gd name="f38" fmla="*/ f29 1 1192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94076" h="1192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6A7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8689" tIns="153436" rIns="248689" bIns="153436" anchor="ctr" anchorCtr="1" compatLnSpc="1">
              <a:noAutofit/>
            </a:bodyPr>
            <a:lstStyle/>
            <a:p>
              <a:pPr marL="0" marR="0" lvl="0" indent="0" algn="ctr" defTabSz="22225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50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PEC</a:t>
              </a:r>
              <a:r>
                <a:rPr lang="pt-BR" sz="50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	</a:t>
              </a:r>
            </a:p>
          </p:txBody>
        </p:sp>
      </p:grpSp>
      <p:sp>
        <p:nvSpPr>
          <p:cNvPr id="11" name="Espaço Reservado para Número de Slide 6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CC4167-849C-457B-AA2A-8EA4C2D78555}" type="slidenum">
              <a:rPr sz="1200">
                <a:solidFill>
                  <a:schemeClr val="bg1"/>
                </a:solidFill>
              </a:rPr>
              <a:t>15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Fórmula de Cálculo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5"/>
          <p:cNvSpPr txBox="1"/>
          <p:nvPr/>
        </p:nvSpPr>
        <p:spPr>
          <a:xfrm>
            <a:off x="1606381" y="1457251"/>
            <a:ext cx="8785536" cy="53245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LEI 12.618, de 2012 – art. 3º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§ 1o É assegurado aos servidores e membros referidos no inciso II do </a:t>
            </a:r>
            <a:r>
              <a:rPr lang="pt-B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caput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deste artigo o direito a um </a:t>
            </a:r>
            <a:r>
              <a:rPr lang="pt-B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benefício especial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calculado com base nas contribuições recolhidas ao regime de previdência da União de que trata o art. 40 da Constituição, observada a sistemática estabelecida nos §§ 2o e 3o deste artigo.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§ 2º O </a:t>
            </a:r>
            <a:r>
              <a:rPr lang="pt-BR" sz="12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benefício especial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será equivalente à diferença entre a média aritmética simples das maiores remunerações anteriores à data da opção, utilizadas como base para as </a:t>
            </a:r>
            <a:r>
              <a:rPr lang="pt-BR" sz="12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contribuições do servidor ao regime de previdência da União, dos Estados, do DF ou dos Municípios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atualizadas pelo Índice de Preços ao Consumidor Amplo - IPCA, divulgado pela Fundação Instituto Brasileiro de Geografia e Estatística - IBGE, correspondentes a oitenta por cento de todo o período contributivo desde a competência julho de 1994 ou desde a do início da contribuição, se posterior àquela competência, e o limite máximo a que se refere o </a:t>
            </a:r>
            <a:r>
              <a:rPr lang="pt-B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caput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deste artigo, na forma regulamentada pelo Poder Executivo</a:t>
            </a:r>
            <a:r>
              <a:rPr lang="pt-B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multiplicada pelo fator de conversão.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§ 3º O </a:t>
            </a:r>
            <a:r>
              <a:rPr lang="pt-BR" sz="1200" b="0" i="1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fator de conversão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 que trata o § 2º deste artigo, cujo resultado é limitado ao máximo de um, será calculado mediante a aplicação da seguinte fórmula: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					                           FC = </a:t>
            </a:r>
            <a:r>
              <a:rPr lang="pt-BR" sz="1200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Tc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</a:t>
            </a:r>
            <a:r>
              <a:rPr lang="pt-BR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 = [( Md 80% * IPCA ) – Teto INSS] * FC  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                                    Tt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Onde: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FC = fator de conversão;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Tc = quantidade de </a:t>
            </a:r>
            <a:r>
              <a:rPr lang="pt-BR" sz="12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contribuições mensais efetuadas para o regime de previdência da União </a:t>
            </a: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 que trata o art. 40 da Constituição, efetivamente pagas pelo servidor titular de cargo efetivo da União ou por membro do Poder Judiciário, do Poder Legislativo, do Tribunal de Contas e do Ministério Público da União até a data de opção;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Tt = 455, quando servidor titular de cargo efetivo da União ou membro do Poder Judiciário, do Poder Legislativo, do Tribunal de Contas e do Ministério Público da União do sexo masculino, ou 390, quando servidor titular de cargo efetivo da União ou membro do Poder Judiciário, do Poder Legislativo, do Tribunal de Contas e do Ministério Público da União do sexo feminino.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aixaDeTexto 6"/>
          <p:cNvSpPr txBox="1"/>
          <p:nvPr/>
        </p:nvSpPr>
        <p:spPr>
          <a:xfrm>
            <a:off x="6073106" y="912863"/>
            <a:ext cx="3389241" cy="461662"/>
          </a:xfrm>
          <a:prstGeom prst="rect">
            <a:avLst/>
          </a:prstGeom>
          <a:solidFill>
            <a:srgbClr val="FF0000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§16 do art. 40 CF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PEC 287: 5x; arts. 3º e 4º;  segurança jurídica</a:t>
            </a:r>
          </a:p>
        </p:txBody>
      </p:sp>
      <p:sp>
        <p:nvSpPr>
          <p:cNvPr id="6" name="Espaço Reservado para Número de Slide 7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E33CD5-B694-4C63-852E-CB16E20F995E}" type="slidenum">
              <a:rPr sz="1200">
                <a:solidFill>
                  <a:schemeClr val="bg1"/>
                </a:solidFill>
              </a:rPr>
              <a:t>16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regras e direitos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6112169" y="1783107"/>
            <a:ext cx="5181603" cy="3725119"/>
          </a:xfrm>
        </p:spPr>
        <p:txBody>
          <a:bodyPr>
            <a:spAutoFit/>
          </a:bodyPr>
          <a:lstStyle/>
          <a:p>
            <a:pPr lvl="0" algn="just"/>
            <a:r>
              <a:rPr lang="pt-BR" sz="1200" b="1" u="sng"/>
              <a:t>LEI 12.618, de 2012 – art. 3º ...(cont.)</a:t>
            </a:r>
            <a:endParaRPr lang="pt-BR" sz="1200"/>
          </a:p>
          <a:p>
            <a:pPr lvl="0" algn="just"/>
            <a:r>
              <a:rPr lang="pt-BR" sz="1200"/>
              <a:t> § 4o </a:t>
            </a:r>
            <a:r>
              <a:rPr lang="pt-BR" sz="1200" b="1" u="sng"/>
              <a:t>O benefício especial será pago pelo órgão competente da União </a:t>
            </a:r>
            <a:r>
              <a:rPr lang="pt-BR" sz="1200"/>
              <a:t>quando da concessão de aposentadoria, inclusive por invalidez, ou pensão por morte pelo regime de previdência da União de que trata o art. 40 da Constituição, enquanto perdurar o benefício pago por esse regime.</a:t>
            </a:r>
          </a:p>
          <a:p>
            <a:pPr lvl="0" algn="just"/>
            <a:r>
              <a:rPr lang="pt-BR" sz="1200"/>
              <a:t>§ 5o O benefício especial calculado será atualizado pelo IPCA.</a:t>
            </a:r>
          </a:p>
          <a:p>
            <a:pPr lvl="0" algn="just"/>
            <a:r>
              <a:rPr lang="pt-BR" sz="1200"/>
              <a:t>§ 6</a:t>
            </a:r>
            <a:r>
              <a:rPr lang="pt-BR" sz="1200" u="sng" baseline="30000"/>
              <a:t>o</a:t>
            </a:r>
            <a:r>
              <a:rPr lang="pt-BR" sz="1200"/>
              <a:t>  </a:t>
            </a:r>
            <a:r>
              <a:rPr lang="pt-BR" sz="1200" b="1" u="sng"/>
              <a:t>O benefício especial calculado será atualizado pelo mesmo índice (hoje -&gt; INPC) aplicável ao benefício de aposentadoria ou pensão mantido pelo regime geral de previdência social</a:t>
            </a:r>
            <a:r>
              <a:rPr lang="pt-BR" sz="1200"/>
              <a:t>.</a:t>
            </a:r>
          </a:p>
          <a:p>
            <a:pPr lvl="0" algn="just"/>
            <a:r>
              <a:rPr lang="pt-BR" sz="1200"/>
              <a:t> § 7</a:t>
            </a:r>
            <a:r>
              <a:rPr lang="pt-BR" sz="1200" u="sng" baseline="30000"/>
              <a:t>o</a:t>
            </a:r>
            <a:r>
              <a:rPr lang="pt-BR" sz="1200"/>
              <a:t>  O prazo para a opção de que trata o inciso II do </a:t>
            </a:r>
            <a:r>
              <a:rPr lang="pt-BR" sz="1200" b="1"/>
              <a:t>caput</a:t>
            </a:r>
            <a:r>
              <a:rPr lang="pt-BR" sz="1200" i="1"/>
              <a:t> </a:t>
            </a:r>
            <a:r>
              <a:rPr lang="pt-BR" sz="1200"/>
              <a:t>deste artigo será de 24 (vinte e quatro) meses, contados a partir do início da vigência do regime de previdência complementar instituído no </a:t>
            </a:r>
            <a:r>
              <a:rPr lang="pt-BR" sz="1200" b="1"/>
              <a:t>caput</a:t>
            </a:r>
            <a:r>
              <a:rPr lang="pt-BR" sz="1200" i="1"/>
              <a:t> </a:t>
            </a:r>
            <a:r>
              <a:rPr lang="pt-BR" sz="1200"/>
              <a:t>do art. 1</a:t>
            </a:r>
            <a:r>
              <a:rPr lang="pt-BR" sz="1200" u="sng" baseline="30000"/>
              <a:t>o</a:t>
            </a:r>
            <a:r>
              <a:rPr lang="pt-BR" sz="1200"/>
              <a:t> desta Lei.   </a:t>
            </a:r>
            <a:r>
              <a:rPr lang="pt-BR" sz="1200">
                <a:hlinkClick r:id="rId3"/>
              </a:rPr>
              <a:t>(Vide Lei nº 13.328, de 2016)</a:t>
            </a:r>
            <a:endParaRPr lang="pt-BR" sz="1200"/>
          </a:p>
          <a:p>
            <a:pPr lvl="0" algn="just"/>
            <a:r>
              <a:rPr lang="pt-BR" sz="1200"/>
              <a:t> § 8</a:t>
            </a:r>
            <a:r>
              <a:rPr lang="pt-BR" sz="1200" u="sng" baseline="30000"/>
              <a:t>o</a:t>
            </a:r>
            <a:r>
              <a:rPr lang="pt-BR" sz="1200"/>
              <a:t>  O exercício da opção a que se refere o inciso II do </a:t>
            </a:r>
            <a:r>
              <a:rPr lang="pt-BR" sz="1200" b="1"/>
              <a:t>caput</a:t>
            </a:r>
            <a:r>
              <a:rPr lang="pt-BR" sz="1200" i="1"/>
              <a:t> </a:t>
            </a:r>
            <a:r>
              <a:rPr lang="pt-BR" sz="1200" b="1" u="sng"/>
              <a:t>é irrevogável e irretratável</a:t>
            </a:r>
            <a:r>
              <a:rPr lang="pt-BR" sz="1200"/>
              <a:t>, não sendo devida pela União e suas autarquias e fundações públicas qualquer contrapartida referente ao valor dos descontos já efetuados sobre a base de contribuição acima do limite previsto no </a:t>
            </a:r>
            <a:r>
              <a:rPr lang="pt-BR" sz="1200" b="1"/>
              <a:t>caput</a:t>
            </a:r>
            <a:r>
              <a:rPr lang="pt-BR" sz="1200" i="1"/>
              <a:t> </a:t>
            </a:r>
            <a:r>
              <a:rPr lang="pt-BR" sz="1200"/>
              <a:t>deste artigo.</a:t>
            </a:r>
          </a:p>
        </p:txBody>
      </p:sp>
      <p:pic>
        <p:nvPicPr>
          <p:cNvPr id="5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1" y="1783107"/>
            <a:ext cx="4921977" cy="29769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tângulo 7"/>
          <p:cNvSpPr/>
          <p:nvPr/>
        </p:nvSpPr>
        <p:spPr>
          <a:xfrm>
            <a:off x="793333" y="3693179"/>
            <a:ext cx="7175159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1" u="sng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SIMULADOR DO BENEFÍCIO ESPECIAL – SIGEPE: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600" b="0" i="1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https://servidor.sigepe.planejamento.gov.br/SIGEPE-PortalServidor/private/mensagem.jsf</a:t>
            </a:r>
          </a:p>
        </p:txBody>
      </p:sp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>
                <a:solidFill>
                  <a:schemeClr val="bg1"/>
                </a:solidFill>
              </a:rPr>
              <a:t>17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Natureza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>
                <a:solidFill>
                  <a:schemeClr val="bg1"/>
                </a:solidFill>
              </a:rPr>
              <a:t>18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44906" y="1872867"/>
            <a:ext cx="97278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Benefícios Previdenciários: características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Ser oriundo de um sistema previdenciário: RGPS ou RPPS;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Voltados à proteção da renda do trabalhados quando da ocorrência de riscos sociais previamente estabelecidos em lei;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Princípio da unicidade: para cada evento social previsto em lei, haverá um único benefício previdenciário correspondente, previsto no correspondente regime;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Cada benefício previdenciário possui um conjunto de regras e requisitos próprios (carência, elegibilidade, prazos, etc.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Os RPPS da U, E, DF e M não poderão conceder benefícios previdenciários distintos dos previstos no RGPS - previsão do art. 5°, da Lei n° 9.717/98.  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Natureza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>
                <a:solidFill>
                  <a:schemeClr val="bg1"/>
                </a:solidFill>
              </a:rPr>
              <a:t>19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44906" y="1872867"/>
            <a:ext cx="97278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Benefício Especial: características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Pagamento x concessão - Art. 3°, §5°, da Lei n° 12.618/2012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Órgão pagador: União x RPPS - Parecer n° 19/2013/CGNAL/DRPSP/MPS 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Bem jurídico tutelado: patrimônio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pt-BR" dirty="0">
                <a:solidFill>
                  <a:schemeClr val="tx2"/>
                </a:solidFill>
              </a:rPr>
              <a:t>PL 1992/2007 - – Emenda 20° CTASP – Parecer do Deputado Silvio </a:t>
            </a:r>
            <a:r>
              <a:rPr lang="pt-BR" dirty="0" smtClean="0">
                <a:solidFill>
                  <a:schemeClr val="tx2"/>
                </a:solidFill>
              </a:rPr>
              <a:t>Costa– </a:t>
            </a:r>
            <a:r>
              <a:rPr lang="pt-BR" i="1" dirty="0">
                <a:solidFill>
                  <a:schemeClr val="tx2"/>
                </a:solidFill>
              </a:rPr>
              <a:t>Mens </a:t>
            </a:r>
            <a:r>
              <a:rPr lang="pt-BR" i="1" dirty="0" err="1">
                <a:solidFill>
                  <a:schemeClr val="tx2"/>
                </a:solidFill>
              </a:rPr>
              <a:t>legislatoris</a:t>
            </a:r>
            <a:endParaRPr lang="pt-BR" i="1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endParaRPr lang="pt-BR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562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/>
          <p:cNvSpPr txBox="1">
            <a:spLocks noGrp="1"/>
          </p:cNvSpPr>
          <p:nvPr>
            <p:ph type="title"/>
          </p:nvPr>
        </p:nvSpPr>
        <p:spPr>
          <a:xfrm>
            <a:off x="2405741" y="234497"/>
            <a:ext cx="9627324" cy="444773"/>
          </a:xfrm>
        </p:spPr>
        <p:txBody>
          <a:bodyPr>
            <a:noAutofit/>
          </a:bodyPr>
          <a:lstStyle/>
          <a:p>
            <a:pPr lvl="0"/>
            <a:r>
              <a:rPr lang="pt-BR" sz="5400" dirty="0"/>
              <a:t>Sumário</a:t>
            </a:r>
          </a:p>
        </p:txBody>
      </p:sp>
      <p:pic>
        <p:nvPicPr>
          <p:cNvPr id="5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905" y="2570202"/>
            <a:ext cx="3168862" cy="25984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3020375"/>
            <a:ext cx="3767116" cy="3066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6"/>
          <p:cNvSpPr txBox="1"/>
          <p:nvPr/>
        </p:nvSpPr>
        <p:spPr>
          <a:xfrm>
            <a:off x="9329713" y="6338502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64603B-9156-4966-A415-EE1AC4BF87CC}" type="slidenum">
              <a:rPr sz="1200">
                <a:solidFill>
                  <a:schemeClr val="bg1"/>
                </a:solidFill>
              </a:rPr>
              <a:t>2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61901" y="2499293"/>
            <a:ext cx="7093528" cy="403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800" b="1" dirty="0" smtClean="0">
              <a:solidFill>
                <a:srgbClr val="496179"/>
              </a:solidFill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rgbClr val="496179"/>
                </a:solidFill>
                <a:cs typeface="Arial" panose="020B0604020202020204" pitchFamily="34" charset="0"/>
              </a:rPr>
              <a:t>1</a:t>
            </a:r>
            <a:r>
              <a:rPr lang="pt-BR" sz="2800" b="1" dirty="0">
                <a:solidFill>
                  <a:srgbClr val="496179"/>
                </a:solidFill>
                <a:cs typeface="Arial" panose="020B0604020202020204" pitchFamily="34" charset="0"/>
              </a:rPr>
              <a:t>. </a:t>
            </a:r>
            <a:r>
              <a:rPr lang="pt-BR" sz="2800" b="1" dirty="0">
                <a:solidFill>
                  <a:srgbClr val="73C594"/>
                </a:solidFill>
                <a:cs typeface="Arial" panose="020B0604020202020204" pitchFamily="34" charset="0"/>
              </a:rPr>
              <a:t>Aspectos Legais</a:t>
            </a:r>
          </a:p>
          <a:p>
            <a:endParaRPr lang="pt-BR" sz="2800" b="1" dirty="0" smtClean="0">
              <a:solidFill>
                <a:srgbClr val="496179"/>
              </a:solidFill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rgbClr val="496179"/>
                </a:solidFill>
                <a:cs typeface="Arial" panose="020B0604020202020204" pitchFamily="34" charset="0"/>
              </a:rPr>
              <a:t>2</a:t>
            </a:r>
            <a:r>
              <a:rPr lang="pt-BR" sz="2800" b="1" dirty="0">
                <a:solidFill>
                  <a:srgbClr val="496179"/>
                </a:solidFill>
                <a:cs typeface="Arial" panose="020B0604020202020204" pitchFamily="34" charset="0"/>
              </a:rPr>
              <a:t>. </a:t>
            </a:r>
            <a:r>
              <a:rPr lang="pt-BR" sz="2800" b="1" dirty="0">
                <a:solidFill>
                  <a:srgbClr val="73C594"/>
                </a:solidFill>
                <a:cs typeface="Arial" panose="020B0604020202020204" pitchFamily="34" charset="0"/>
              </a:rPr>
              <a:t>Mudança do Regime </a:t>
            </a:r>
            <a:r>
              <a:rPr lang="pt-BR" sz="2800" b="1" dirty="0" smtClean="0">
                <a:solidFill>
                  <a:srgbClr val="73C594"/>
                </a:solidFill>
                <a:cs typeface="Arial" panose="020B0604020202020204" pitchFamily="34" charset="0"/>
              </a:rPr>
              <a:t>Previdenciário</a:t>
            </a:r>
            <a:endParaRPr lang="pt-BR" sz="2800" b="1" dirty="0">
              <a:solidFill>
                <a:srgbClr val="73C594"/>
              </a:solidFill>
              <a:cs typeface="Arial" panose="020B0604020202020204" pitchFamily="34" charset="0"/>
            </a:endParaRPr>
          </a:p>
          <a:p>
            <a:endParaRPr lang="pt-BR" sz="2800" b="1" dirty="0" smtClean="0">
              <a:solidFill>
                <a:srgbClr val="496179"/>
              </a:solidFill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rgbClr val="496179"/>
                </a:solidFill>
                <a:cs typeface="Arial" panose="020B0604020202020204" pitchFamily="34" charset="0"/>
              </a:rPr>
              <a:t>3</a:t>
            </a:r>
            <a:r>
              <a:rPr lang="pt-BR" sz="2800" b="1" dirty="0">
                <a:solidFill>
                  <a:srgbClr val="496179"/>
                </a:solidFill>
                <a:cs typeface="Arial" panose="020B0604020202020204" pitchFamily="34" charset="0"/>
              </a:rPr>
              <a:t>. </a:t>
            </a:r>
            <a:r>
              <a:rPr lang="pt-BR" sz="2800" b="1" dirty="0" smtClean="0">
                <a:solidFill>
                  <a:srgbClr val="73C594"/>
                </a:solidFill>
                <a:cs typeface="Arial" panose="020B0604020202020204" pitchFamily="34" charset="0"/>
              </a:rPr>
              <a:t>Benefício Especial</a:t>
            </a:r>
            <a:endParaRPr lang="pt-BR" sz="2800" b="1" dirty="0">
              <a:solidFill>
                <a:srgbClr val="73C594"/>
              </a:solidFill>
              <a:cs typeface="Arial" panose="020B0604020202020204" pitchFamily="34" charset="0"/>
            </a:endParaRPr>
          </a:p>
          <a:p>
            <a:endParaRPr lang="pt-BR" sz="2800" b="1" dirty="0" smtClean="0">
              <a:solidFill>
                <a:srgbClr val="496179"/>
              </a:solidFill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rgbClr val="496179"/>
                </a:solidFill>
                <a:cs typeface="Arial" panose="020B0604020202020204" pitchFamily="34" charset="0"/>
              </a:rPr>
              <a:t>4</a:t>
            </a:r>
            <a:r>
              <a:rPr lang="pt-BR" sz="2800" b="1" dirty="0">
                <a:solidFill>
                  <a:srgbClr val="496179"/>
                </a:solidFill>
                <a:cs typeface="Arial" panose="020B0604020202020204" pitchFamily="34" charset="0"/>
              </a:rPr>
              <a:t>. </a:t>
            </a:r>
            <a:r>
              <a:rPr lang="pt-BR" sz="2800" b="1" dirty="0" smtClean="0">
                <a:solidFill>
                  <a:srgbClr val="73C594"/>
                </a:solidFill>
                <a:cs typeface="Arial" panose="020B0604020202020204" pitchFamily="34" charset="0"/>
              </a:rPr>
              <a:t>Funpresp-Exe</a:t>
            </a:r>
            <a:endParaRPr lang="pt-BR" sz="2800" b="1" dirty="0">
              <a:solidFill>
                <a:srgbClr val="73C594"/>
              </a:solidFill>
              <a:cs typeface="Arial" panose="020B0604020202020204" pitchFamily="34" charset="0"/>
            </a:endParaRPr>
          </a:p>
          <a:p>
            <a:endParaRPr lang="pt-BR" sz="2800" b="1" dirty="0" smtClean="0">
              <a:solidFill>
                <a:srgbClr val="49617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Natureza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11855" y="1935180"/>
            <a:ext cx="972789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i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Conclusão</a:t>
            </a:r>
            <a:r>
              <a:rPr lang="pt-BR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b="1" i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Benefício Especial corresponde a uma compensação pelas contribuições vertidas ao Regime Próprio de Previdência Social pelo servidor público, no período anterior a alteração do regime previdenciário (opção prevista no art. 40, §16, da CF), em função de contribuições realizadas sob um patamar superior à proteção que será disponibilizada quando da ocorrência dos riscos sociais tutelados. </a:t>
            </a:r>
            <a:endParaRPr lang="pt-BR" b="1" i="1" u="sng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t-BR" sz="1600" b="1" i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1600" i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Consequências:  Não incidência de contribuição previdenciário. Dúvidas sobre a incidência do Imposto de Renda.</a:t>
            </a:r>
            <a:endParaRPr lang="pt-BR" sz="1600" i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Segurança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44906" y="1872867"/>
            <a:ext cx="97278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dirty="0" smtClean="0">
                <a:solidFill>
                  <a:schemeClr val="tx2"/>
                </a:solidFill>
              </a:rPr>
              <a:t>1) Art</a:t>
            </a:r>
            <a:r>
              <a:rPr lang="pt-BR" dirty="0">
                <a:solidFill>
                  <a:schemeClr val="tx2"/>
                </a:solidFill>
              </a:rPr>
              <a:t>. 40, §16, CF – prévia e expressa opção</a:t>
            </a:r>
            <a:r>
              <a:rPr lang="pt-BR" dirty="0" smtClean="0">
                <a:solidFill>
                  <a:schemeClr val="tx2"/>
                </a:solidFill>
              </a:rPr>
              <a:t>.</a:t>
            </a:r>
          </a:p>
          <a:p>
            <a:pPr lvl="0" algn="just"/>
            <a:endParaRPr lang="pt-BR" dirty="0">
              <a:solidFill>
                <a:schemeClr val="tx2"/>
              </a:solidFill>
            </a:endParaRPr>
          </a:p>
          <a:p>
            <a:pPr lvl="0" algn="just"/>
            <a:r>
              <a:rPr lang="pt-BR" dirty="0" smtClean="0">
                <a:solidFill>
                  <a:schemeClr val="tx2"/>
                </a:solidFill>
              </a:rPr>
              <a:t>2) Art</a:t>
            </a:r>
            <a:r>
              <a:rPr lang="pt-BR" dirty="0">
                <a:solidFill>
                  <a:schemeClr val="tx2"/>
                </a:solidFill>
              </a:rPr>
              <a:t>. 3º, §8°, Lei 12.618/12 – irretratável e </a:t>
            </a:r>
            <a:r>
              <a:rPr lang="pt-BR" dirty="0" smtClean="0">
                <a:solidFill>
                  <a:schemeClr val="tx2"/>
                </a:solidFill>
              </a:rPr>
              <a:t>irrevogável</a:t>
            </a:r>
          </a:p>
          <a:p>
            <a:pPr lvl="0" algn="just"/>
            <a:endParaRPr lang="pt-BR" dirty="0">
              <a:solidFill>
                <a:schemeClr val="tx2"/>
              </a:solidFill>
            </a:endParaRPr>
          </a:p>
          <a:p>
            <a:pPr lvl="0" algn="just"/>
            <a:r>
              <a:rPr lang="pt-BR" dirty="0" smtClean="0">
                <a:solidFill>
                  <a:schemeClr val="tx2"/>
                </a:solidFill>
              </a:rPr>
              <a:t>3) Art</a:t>
            </a:r>
            <a:r>
              <a:rPr lang="pt-BR" dirty="0">
                <a:solidFill>
                  <a:schemeClr val="tx2"/>
                </a:solidFill>
              </a:rPr>
              <a:t>. 2°, da Lei n° 8.666/93: </a:t>
            </a:r>
            <a:r>
              <a:rPr lang="pt-BR" i="1" dirty="0">
                <a:solidFill>
                  <a:schemeClr val="tx2"/>
                </a:solidFill>
              </a:rPr>
              <a:t>“todo e qualquer ajuste entre órgãos ou entidades da Administração Pública e particulares, em que haja um acordo de vontades para a formação de vínculo e a estipulação de obrigações recíprocas, seja qual for a denominação utilizada</a:t>
            </a:r>
            <a:r>
              <a:rPr lang="pt-BR" i="1" dirty="0" smtClean="0">
                <a:solidFill>
                  <a:schemeClr val="tx2"/>
                </a:solidFill>
              </a:rPr>
              <a:t>”;</a:t>
            </a:r>
          </a:p>
          <a:p>
            <a:pPr lvl="0" algn="just"/>
            <a:endParaRPr lang="pt-BR" b="1" i="1" u="sng" dirty="0">
              <a:solidFill>
                <a:schemeClr val="tx2"/>
              </a:solidFill>
            </a:endParaRPr>
          </a:p>
          <a:p>
            <a:pPr lvl="0" algn="just"/>
            <a:r>
              <a:rPr lang="pt-BR" b="1" i="1" u="sng" dirty="0">
                <a:solidFill>
                  <a:schemeClr val="tx2"/>
                </a:solidFill>
              </a:rPr>
              <a:t>4) </a:t>
            </a:r>
            <a:r>
              <a:rPr lang="pt-BR" b="1" i="1" u="sng" dirty="0" smtClean="0">
                <a:solidFill>
                  <a:schemeClr val="tx2"/>
                </a:solidFill>
              </a:rPr>
              <a:t>"Portanto</a:t>
            </a:r>
            <a:r>
              <a:rPr lang="pt-BR" b="1" i="1" u="sng" dirty="0">
                <a:solidFill>
                  <a:schemeClr val="tx2"/>
                </a:solidFill>
              </a:rPr>
              <a:t>, ao homologar a opção constitucional, são transferidos ao patrimônio jurídico do servidor público os direitos e as obrigações previstos em lei, sob os quais se fundou a decisão pessoal de alteração de regime previdenciário, incluídas, por óbvio, as regras de cálculo estabelecidas no art. 3°, da Lei n° 12.618/2012, constituindo-se em verdadeiro direito adquirido</a:t>
            </a:r>
            <a:r>
              <a:rPr lang="pt-BR" b="1" i="1" u="sng" dirty="0" smtClean="0">
                <a:solidFill>
                  <a:schemeClr val="tx2"/>
                </a:solidFill>
              </a:rPr>
              <a:t>." </a:t>
            </a:r>
          </a:p>
          <a:p>
            <a:pPr lvl="0" algn="just"/>
            <a:endParaRPr lang="pt-BR" b="1" i="1" u="sng" dirty="0">
              <a:solidFill>
                <a:schemeClr val="tx2"/>
              </a:solidFill>
            </a:endParaRPr>
          </a:p>
          <a:p>
            <a:pPr lvl="0" algn="just"/>
            <a:r>
              <a:rPr lang="pt-BR" dirty="0" smtClean="0">
                <a:solidFill>
                  <a:schemeClr val="tx2"/>
                </a:solidFill>
              </a:rPr>
              <a:t>5) Art. 5°, inciso XXXVI, da CF e art. 6° da LINDB - irretroatividade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Segurança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pt-BR" sz="1200" kern="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38130" y="1887630"/>
            <a:ext cx="97278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chemeClr val="tx2"/>
                </a:solidFill>
              </a:rPr>
              <a:t>6) Prestígio do STF - Súmula vinculante 01 </a:t>
            </a:r>
            <a:r>
              <a:rPr lang="pt-BR" i="1" dirty="0" smtClean="0">
                <a:solidFill>
                  <a:schemeClr val="tx2"/>
                </a:solidFill>
                <a:latin typeface="Garamond" panose="02020404030301010803" pitchFamily="18" charset="0"/>
              </a:rPr>
              <a:t>“ </a:t>
            </a:r>
            <a:r>
              <a:rPr lang="pt-BR" b="1" dirty="0" smtClean="0">
                <a:solidFill>
                  <a:schemeClr val="tx2"/>
                </a:solidFill>
                <a:latin typeface="Garamond" panose="02020404030301010803" pitchFamily="18" charset="0"/>
              </a:rPr>
              <a:t>Ofende </a:t>
            </a:r>
            <a:r>
              <a:rPr lang="pt-BR" b="1" dirty="0">
                <a:solidFill>
                  <a:schemeClr val="tx2"/>
                </a:solidFill>
                <a:latin typeface="Garamond" panose="02020404030301010803" pitchFamily="18" charset="0"/>
              </a:rPr>
              <a:t>a garantia constitucional do ato jurídico perfeito a decisão que, sem ponderar as circunstâncias do caso concreto, desconsidera a validez e a eficácia de acordo constante de termo de adesão instituído pela Lei Complementar nº 110/2001. ” </a:t>
            </a:r>
            <a:endParaRPr lang="pt-BR" dirty="0" smtClean="0">
              <a:solidFill>
                <a:schemeClr val="tx2"/>
              </a:solidFill>
            </a:endParaRP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lvl="0"/>
            <a:r>
              <a:rPr lang="pt-BR" dirty="0" smtClean="0">
                <a:solidFill>
                  <a:schemeClr val="tx2"/>
                </a:solidFill>
              </a:rPr>
              <a:t>7) Regime </a:t>
            </a:r>
            <a:r>
              <a:rPr lang="pt-BR" dirty="0">
                <a:solidFill>
                  <a:schemeClr val="tx2"/>
                </a:solidFill>
              </a:rPr>
              <a:t>jurídico x Direito adquirido.</a:t>
            </a: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algn="just"/>
            <a:r>
              <a:rPr lang="pt-BR" dirty="0" smtClean="0">
                <a:solidFill>
                  <a:schemeClr val="tx2"/>
                </a:solidFill>
              </a:rPr>
              <a:t>8) Princípios </a:t>
            </a:r>
            <a:r>
              <a:rPr lang="pt-BR" dirty="0">
                <a:solidFill>
                  <a:schemeClr val="tx2"/>
                </a:solidFill>
              </a:rPr>
              <a:t>da Segurança Jurídica, da boa-fé e da proteção à </a:t>
            </a:r>
            <a:r>
              <a:rPr lang="pt-BR" dirty="0" smtClean="0">
                <a:solidFill>
                  <a:schemeClr val="tx2"/>
                </a:solidFill>
              </a:rPr>
              <a:t>confiança - </a:t>
            </a:r>
            <a:r>
              <a:rPr lang="pt-BR" dirty="0">
                <a:solidFill>
                  <a:schemeClr val="tx2"/>
                </a:solidFill>
              </a:rPr>
              <a:t>visam garantir segurança e estabilidade </a:t>
            </a:r>
            <a:r>
              <a:rPr lang="pt-BR" dirty="0" smtClean="0">
                <a:solidFill>
                  <a:schemeClr val="tx2"/>
                </a:solidFill>
              </a:rPr>
              <a:t>às </a:t>
            </a:r>
            <a:r>
              <a:rPr lang="pt-BR" dirty="0">
                <a:solidFill>
                  <a:schemeClr val="tx2"/>
                </a:solidFill>
              </a:rPr>
              <a:t>relações jurídicas, especialmente àquelas enlaçadas com a Administração Pública</a:t>
            </a:r>
            <a:r>
              <a:rPr lang="pt-BR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algn="just"/>
            <a:r>
              <a:rPr lang="pt-BR" b="1" dirty="0" smtClean="0"/>
              <a:t>MPV 853/18.</a:t>
            </a:r>
          </a:p>
          <a:p>
            <a:pPr algn="just"/>
            <a:r>
              <a:rPr lang="pt-BR" b="1" dirty="0" smtClean="0"/>
              <a:t>Art</a:t>
            </a:r>
            <a:r>
              <a:rPr lang="pt-BR" b="1" dirty="0"/>
              <a:t>. 2º O direito ao benefício especial de que trata o art. 3º da Lei nº 12.618, de 30 de abril de 2012, será assegurado aos servidores que realizarem a opção prevista no § 16 do art. 40 da Constituição Federal, inclusive em caso de prorrogações e de reaberturas de prazos posteriores. </a:t>
            </a:r>
            <a:endParaRPr lang="pt-BR" b="1" dirty="0">
              <a:solidFill>
                <a:schemeClr val="tx2"/>
              </a:solidFill>
            </a:endParaRPr>
          </a:p>
          <a:p>
            <a:pPr algn="just"/>
            <a:endParaRPr lang="pt-BR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Segurança Jurídica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pt-BR" sz="1200" kern="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38130" y="1887630"/>
            <a:ext cx="97278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PARECER JURÍDICO N° 30/2018/GEJUR/FUNPRESP-EXE</a:t>
            </a:r>
          </a:p>
          <a:p>
            <a:pPr marL="342900" indent="-342900" algn="just">
              <a:buAutoNum type="arabicParenR"/>
            </a:pPr>
            <a:endParaRPr lang="pt-BR" dirty="0" smtClean="0">
              <a:solidFill>
                <a:srgbClr val="44546A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PARECER N° 00601/GCG/CGJOE/CONJUR-MP/CGU/AGU</a:t>
            </a:r>
          </a:p>
          <a:p>
            <a:pPr marL="342900" indent="-342900" algn="just">
              <a:buAutoNum type="arabicParenR"/>
            </a:pPr>
            <a:endParaRPr lang="pt-BR" dirty="0" smtClean="0">
              <a:solidFill>
                <a:srgbClr val="44546A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PARECER N° 00093/2018/DECOR/CGU/AGU</a:t>
            </a:r>
          </a:p>
          <a:p>
            <a:pPr marL="342900" indent="-342900" algn="just">
              <a:buAutoNum type="arabicParenR"/>
            </a:pPr>
            <a:endParaRPr lang="pt-BR" dirty="0" smtClean="0">
              <a:solidFill>
                <a:srgbClr val="44546A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DESPACHO DA ADVOGADA-GERAL DA UNIÃO, DE 28.12.2018</a:t>
            </a:r>
          </a:p>
          <a:p>
            <a:pPr marL="342900" indent="-342900" algn="just">
              <a:buAutoNum type="arabicParenR"/>
            </a:pPr>
            <a:endParaRPr lang="pt-BR" dirty="0" smtClean="0">
              <a:solidFill>
                <a:srgbClr val="44546A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SOLUÇÃO DE CONSULTA N° 42/2019 DA RFB </a:t>
            </a:r>
          </a:p>
          <a:p>
            <a:pPr marL="342900" indent="-342900" algn="just">
              <a:buAutoNum type="arabicParenR"/>
            </a:pPr>
            <a:endParaRPr lang="pt-BR" dirty="0" smtClean="0">
              <a:solidFill>
                <a:srgbClr val="44546A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 smtClean="0">
                <a:solidFill>
                  <a:srgbClr val="44546A"/>
                </a:solidFill>
              </a:rPr>
              <a:t>RESOLUÇÃO CONJUNTA STF/MPU n° 3, de 20.06.2018</a:t>
            </a:r>
            <a:endParaRPr lang="pt-BR" dirty="0">
              <a:solidFill>
                <a:srgbClr val="44546A"/>
              </a:solidFill>
            </a:endParaRPr>
          </a:p>
          <a:p>
            <a:pPr algn="just"/>
            <a:endParaRPr lang="pt-BR" b="1" i="1" u="sng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 Especial – cálculo</a:t>
            </a:r>
            <a:endParaRPr lang="pt-BR" dirty="0"/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11" y="643079"/>
            <a:ext cx="2051374" cy="7314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ço Reservado para Número de Slide 8"/>
          <p:cNvSpPr txBox="1"/>
          <p:nvPr/>
        </p:nvSpPr>
        <p:spPr>
          <a:xfrm>
            <a:off x="9289865" y="637657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5766C-CB69-4AC0-9766-5B96CC013B86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pt-BR" sz="1200" kern="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44906" y="1872867"/>
            <a:ext cx="9727894" cy="436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= [(MEDIA80% (RPPS – U, E, DF e M) – RGPS (teto)) x FC] </a:t>
            </a:r>
            <a:r>
              <a:rPr lang="pt-BR" b="1" dirty="0">
                <a:solidFill>
                  <a:schemeClr val="tx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⸫</a:t>
            </a:r>
            <a:r>
              <a:rPr lang="pt-BR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FC = </a:t>
            </a:r>
            <a:r>
              <a:rPr lang="pt-BR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</a:t>
            </a:r>
            <a:r>
              <a:rPr lang="pt-BR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pt-BR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≤ 1</a:t>
            </a:r>
            <a:endParaRPr lang="pt-BR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marL="342900" indent="-342900" algn="just">
              <a:buAutoNum type="arabicParenR"/>
            </a:pPr>
            <a:r>
              <a:rPr lang="pt-BR" i="1" u="sng" dirty="0" smtClean="0">
                <a:solidFill>
                  <a:schemeClr val="tx2"/>
                </a:solidFill>
              </a:rPr>
              <a:t>Inclui-se </a:t>
            </a:r>
            <a:r>
              <a:rPr lang="pt-BR" i="1" u="sng" dirty="0" smtClean="0">
                <a:solidFill>
                  <a:schemeClr val="tx2"/>
                </a:solidFill>
              </a:rPr>
              <a:t>a quantidade de contribuições mensais realizadas aos regimes próprios de Estados, Distrito Federal  e Municípios no conceito do "</a:t>
            </a:r>
            <a:r>
              <a:rPr lang="pt-BR" i="1" u="sng" dirty="0" err="1" smtClean="0">
                <a:solidFill>
                  <a:schemeClr val="tx2"/>
                </a:solidFill>
              </a:rPr>
              <a:t>Tc</a:t>
            </a:r>
            <a:r>
              <a:rPr lang="pt-BR" i="1" u="sng" dirty="0" smtClean="0">
                <a:solidFill>
                  <a:schemeClr val="tx2"/>
                </a:solidFill>
              </a:rPr>
              <a:t>";</a:t>
            </a:r>
          </a:p>
          <a:p>
            <a:pPr algn="just"/>
            <a:endParaRPr lang="pt-BR" b="1" i="1" u="sng" dirty="0">
              <a:solidFill>
                <a:schemeClr val="tx2"/>
              </a:solidFill>
            </a:endParaRPr>
          </a:p>
          <a:p>
            <a:pPr algn="just"/>
            <a:r>
              <a:rPr lang="pt-BR" b="1" i="1" u="sng" dirty="0" smtClean="0">
                <a:solidFill>
                  <a:schemeClr val="tx2"/>
                </a:solidFill>
              </a:rPr>
              <a:t>2) </a:t>
            </a:r>
            <a:r>
              <a:rPr lang="pt-BR" i="1" u="sng" dirty="0" smtClean="0">
                <a:solidFill>
                  <a:schemeClr val="tx2"/>
                </a:solidFill>
              </a:rPr>
              <a:t>A gratificação natalina deve ser considerada como contribuição independente;</a:t>
            </a:r>
          </a:p>
          <a:p>
            <a:pPr algn="just"/>
            <a:endParaRPr lang="pt-BR" b="1" i="1" u="sng" dirty="0">
              <a:solidFill>
                <a:schemeClr val="tx2"/>
              </a:solidFill>
            </a:endParaRPr>
          </a:p>
          <a:p>
            <a:pPr algn="just"/>
            <a:r>
              <a:rPr lang="pt-BR" b="1" i="1" u="sng" dirty="0" smtClean="0">
                <a:solidFill>
                  <a:schemeClr val="tx2"/>
                </a:solidFill>
              </a:rPr>
              <a:t>3) </a:t>
            </a:r>
            <a:r>
              <a:rPr lang="pt-BR" i="1" u="sng" dirty="0" smtClean="0">
                <a:solidFill>
                  <a:schemeClr val="tx2"/>
                </a:solidFill>
              </a:rPr>
              <a:t>Não se considera para fins de cálculo do Benefício Especial as contribuições vertidas ao RGPS ou a regime militar;</a:t>
            </a:r>
          </a:p>
          <a:p>
            <a:pPr algn="just"/>
            <a:endParaRPr lang="pt-BR" b="1" i="1" u="sng" dirty="0">
              <a:solidFill>
                <a:schemeClr val="tx2"/>
              </a:solidFill>
            </a:endParaRPr>
          </a:p>
          <a:p>
            <a:pPr algn="just"/>
            <a:r>
              <a:rPr lang="pt-BR" b="1" i="1" u="sng" dirty="0" smtClean="0">
                <a:solidFill>
                  <a:schemeClr val="tx2"/>
                </a:solidFill>
              </a:rPr>
              <a:t>4) </a:t>
            </a:r>
            <a:r>
              <a:rPr lang="pt-BR" i="1" u="sng" dirty="0" smtClean="0">
                <a:solidFill>
                  <a:schemeClr val="tx2"/>
                </a:solidFill>
              </a:rPr>
              <a:t>As regras de cálculo são as existentes na data da migração, ainda que o cálculo do valor só ocorra na data do pagamento do BE;</a:t>
            </a:r>
          </a:p>
          <a:p>
            <a:pPr algn="just"/>
            <a:endParaRPr lang="pt-BR" b="1" i="1" u="sng" dirty="0">
              <a:solidFill>
                <a:schemeClr val="tx2"/>
              </a:solidFill>
            </a:endParaRPr>
          </a:p>
          <a:p>
            <a:pPr algn="just"/>
            <a:r>
              <a:rPr lang="pt-BR" b="1" i="1" u="sng" dirty="0" smtClean="0">
                <a:solidFill>
                  <a:schemeClr val="tx2"/>
                </a:solidFill>
              </a:rPr>
              <a:t>5) </a:t>
            </a:r>
            <a:r>
              <a:rPr lang="pt-BR" i="1" u="sng" dirty="0" smtClean="0">
                <a:solidFill>
                  <a:schemeClr val="tx2"/>
                </a:solidFill>
              </a:rPr>
              <a:t>Caso o valor do teto do RGPS seja reduzido na data do pagamento, isto deve ser considerado na data do pagamento.</a:t>
            </a:r>
            <a:endParaRPr lang="pt-BR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30" y="3959073"/>
            <a:ext cx="1616581" cy="14149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73C594"/>
                </a:solidFill>
                <a:latin typeface="Franklin Gothic Heavy" panose="020B0903020102020204" pitchFamily="34" charset="0"/>
              </a:rPr>
              <a:t>Estatísticas</a:t>
            </a:r>
            <a:endParaRPr lang="pt-BR" sz="1500" dirty="0">
              <a:solidFill>
                <a:schemeClr val="tx1">
                  <a:lumMod val="50000"/>
                  <a:lumOff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14" y="1988231"/>
            <a:ext cx="3562466" cy="3275721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CFFA1412-1FEB-4E7F-9543-CC72F127D35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28509" y="1759632"/>
          <a:ext cx="1738820" cy="1770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598F4B9C-4A75-48E7-9291-5C7E512656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19708" y="1988230"/>
          <a:ext cx="2737420" cy="188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BEACA0FA-FF1A-4511-A523-7D22D3671E4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19707" y="4039201"/>
          <a:ext cx="2737420" cy="188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AA19DAA-D44F-4779-944B-AB3886128E5C}"/>
              </a:ext>
            </a:extLst>
          </p:cNvPr>
          <p:cNvSpPr txBox="1"/>
          <p:nvPr/>
        </p:nvSpPr>
        <p:spPr>
          <a:xfrm>
            <a:off x="3642892" y="2101155"/>
            <a:ext cx="9837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Faixa Etária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CA82B05C-618F-45E0-88C2-991448D08B02}"/>
              </a:ext>
            </a:extLst>
          </p:cNvPr>
          <p:cNvSpPr txBox="1"/>
          <p:nvPr/>
        </p:nvSpPr>
        <p:spPr>
          <a:xfrm>
            <a:off x="2333971" y="4162242"/>
            <a:ext cx="6288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Renda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658052E-692C-4572-9AF5-52F4297922D5}"/>
              </a:ext>
            </a:extLst>
          </p:cNvPr>
          <p:cNvSpPr txBox="1"/>
          <p:nvPr/>
        </p:nvSpPr>
        <p:spPr>
          <a:xfrm>
            <a:off x="5966389" y="1665121"/>
            <a:ext cx="510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Sexo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A5945174-70EC-4710-8BC6-EE9EA0430D31}"/>
              </a:ext>
            </a:extLst>
          </p:cNvPr>
          <p:cNvSpPr txBox="1"/>
          <p:nvPr/>
        </p:nvSpPr>
        <p:spPr>
          <a:xfrm>
            <a:off x="5859579" y="3682073"/>
            <a:ext cx="7240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Estados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100A53F-C5C4-4AEE-B502-7534D275519A}"/>
              </a:ext>
            </a:extLst>
          </p:cNvPr>
          <p:cNvSpPr/>
          <p:nvPr/>
        </p:nvSpPr>
        <p:spPr>
          <a:xfrm>
            <a:off x="9102778" y="875492"/>
            <a:ext cx="141693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44546A"/>
                </a:solidFill>
              </a:rPr>
              <a:t>Total: 12.074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25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73C594"/>
                </a:solidFill>
                <a:latin typeface="+mn-lt"/>
              </a:rPr>
              <a:t>Artigos s/Mudança do Regime Previdenciário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41390" y="1562426"/>
            <a:ext cx="8521786" cy="3924704"/>
          </a:xfrm>
        </p:spPr>
        <p:txBody>
          <a:bodyPr>
            <a:noAutofit/>
          </a:bodyPr>
          <a:lstStyle/>
          <a:p>
            <a:pPr marL="385763" indent="-385763" algn="just">
              <a:buFont typeface="+mj-lt"/>
              <a:buAutoNum type="arabicPeriod"/>
            </a:pPr>
            <a:r>
              <a:rPr lang="pt-BR" sz="750" b="1" dirty="0"/>
              <a:t>Funpresp: PARECER JURÍDICO + FAQ + Simulador – </a:t>
            </a:r>
            <a:r>
              <a:rPr lang="pt-BR" sz="750" b="1" dirty="0">
                <a:hlinkClick r:id="rId3"/>
              </a:rPr>
              <a:t>https://www.funpresp.com.br/portal/?page_id=10526</a:t>
            </a:r>
            <a:endParaRPr lang="pt-BR" sz="750" b="1" dirty="0"/>
          </a:p>
          <a:p>
            <a:pPr marL="385763" indent="-385763" algn="just">
              <a:buFont typeface="+mj-lt"/>
              <a:buAutoNum type="arabicPeriod"/>
            </a:pPr>
            <a:r>
              <a:rPr lang="pt-BR" sz="750" b="1" u="sng" dirty="0"/>
              <a:t>MPDG: </a:t>
            </a:r>
            <a:r>
              <a:rPr lang="pt-BR" sz="750" dirty="0"/>
              <a:t>PARECER n. 00601/2018/GCG/CGJOE/CONJUR-MP/CGU/AGU, 30MAIO2018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DIAP: Previdência Complementar: o dilema dos servidores </a:t>
            </a:r>
            <a:r>
              <a:rPr lang="pt-BR" sz="750" dirty="0">
                <a:hlinkClick r:id="rId4"/>
              </a:rPr>
              <a:t>http://www.assprevisite.com.br/ClippingPrimeiraHora372167.html</a:t>
            </a:r>
            <a:r>
              <a:rPr lang="pt-BR" sz="750" dirty="0"/>
              <a:t> (29jul2017)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DIAP: </a:t>
            </a:r>
            <a:r>
              <a:rPr lang="pt-BR" sz="750" b="1" dirty="0"/>
              <a:t>Servidor: Previdência complementar, prazo de migração acaba em julho. </a:t>
            </a:r>
            <a:r>
              <a:rPr lang="pt-BR" sz="750" u="sng" dirty="0">
                <a:hlinkClick r:id="rId5"/>
              </a:rPr>
              <a:t>http://www.diap.org.br/index.php/noticias/agencia-diap/28202-previdencia-complementar-prazo-de-migracao-acaba-em-julho</a:t>
            </a:r>
            <a:r>
              <a:rPr lang="pt-BR" sz="750" dirty="0"/>
              <a:t> (12jun2018)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b="1" dirty="0"/>
              <a:t>Servidor federal deve ou não migrar para o modelo Funpresp?</a:t>
            </a:r>
            <a:r>
              <a:rPr lang="pt-BR" sz="750" dirty="0"/>
              <a:t>  Artigo de Adacir Reis, 15jun2018. </a:t>
            </a:r>
            <a:r>
              <a:rPr lang="pt-BR" sz="750" u="sng" dirty="0">
                <a:hlinkClick r:id="rId6"/>
              </a:rPr>
              <a:t>https://www.conjur.com.br/2018-jun-15/adacir-reis-servidor-federal-migrar-modelo-funpresp</a:t>
            </a:r>
            <a:endParaRPr lang="pt-BR" sz="750" dirty="0"/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ANAFE/Escritório Santos Bevilacqua Advogados: ESTUDO SOBRE A OPÇÃO DE MIGRAÇÃO DE REGIME PREVIDENCIÁRIO APLICÁVEL AOS SERVIDORES PÚBLICOS FEDERAIS EMPOSSADOS ANTES DE 4 DE FEVEREIRO DE 2013 – </a:t>
            </a:r>
            <a:r>
              <a:rPr lang="pt-BR" sz="750" dirty="0">
                <a:hlinkClick r:id="rId7"/>
              </a:rPr>
              <a:t>http://anafenacional.org.br/wp-content/uploads/2018/02/ANAFE-ESTUDO-PREV-SERV-P%C3%9ABLICO-Funpresp.pdf</a:t>
            </a:r>
            <a:endParaRPr lang="pt-BR" sz="750" dirty="0"/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Funpresp: vale a pena migrar? - </a:t>
            </a:r>
            <a:r>
              <a:rPr lang="pt-BR" sz="750" dirty="0">
                <a:hlinkClick r:id="rId8"/>
              </a:rPr>
              <a:t>https://educandoseubolso.blog.br/2017/10/02/funpresp-vale-pena-migrar/</a:t>
            </a:r>
            <a:endParaRPr lang="pt-BR" sz="750" dirty="0"/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Migração para o RPC: considerações –  autor Bruno Marques Ribeiro (auditor RFB, 2017) 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A aposentadoria pública: possibilidades de proteção individual contra riscos futuros – autor </a:t>
            </a:r>
            <a:r>
              <a:rPr lang="pt-BR" sz="750" dirty="0" err="1"/>
              <a:t>Emmerson</a:t>
            </a:r>
            <a:r>
              <a:rPr lang="pt-BR" sz="750" dirty="0"/>
              <a:t> </a:t>
            </a:r>
            <a:r>
              <a:rPr lang="pt-BR" sz="750" dirty="0" err="1"/>
              <a:t>Gazda</a:t>
            </a:r>
            <a:r>
              <a:rPr lang="pt-BR" sz="750" dirty="0"/>
              <a:t> (juiz federal em Jaraguá do Sul, 28.03.2017)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TSP/USA (ver </a:t>
            </a:r>
            <a:r>
              <a:rPr lang="pt-BR" sz="750" dirty="0">
                <a:hlinkClick r:id="rId9"/>
              </a:rPr>
              <a:t>https://fas.org/sgp/crs/misc/98-810.pdf</a:t>
            </a:r>
            <a:r>
              <a:rPr lang="pt-BR" sz="750" dirty="0"/>
              <a:t>: P.L. 99-335/1987 e P.L. 105-61/1997), na primeira vez (</a:t>
            </a:r>
            <a:r>
              <a:rPr lang="pt-BR" sz="750" dirty="0" err="1"/>
              <a:t>jul</a:t>
            </a:r>
            <a:r>
              <a:rPr lang="pt-BR" sz="750" dirty="0"/>
              <a:t>-dez/1987) a taxa de migração foi de 5% dos filiados do CSRS para o FERS, e da segunda vez (</a:t>
            </a:r>
            <a:r>
              <a:rPr lang="pt-BR" sz="750" dirty="0" err="1"/>
              <a:t>jul</a:t>
            </a:r>
            <a:r>
              <a:rPr lang="pt-BR" sz="750" dirty="0"/>
              <a:t>-dez/1998) a taxa de migração foi de apenas 2%.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SINPROFAZ: </a:t>
            </a:r>
            <a:r>
              <a:rPr lang="pt-BR" sz="750" dirty="0">
                <a:hlinkClick r:id="rId10"/>
              </a:rPr>
              <a:t>http://www.sinprofaz.org.br/publicacoes/</a:t>
            </a:r>
            <a:r>
              <a:rPr lang="pt-BR" sz="750" dirty="0"/>
              <a:t> :  A PREVIDÊNCIA COMPLEMENTAR DO SERVIDOR PÚBLICO: VANTAGENS E DESVANTAGENS À LUZ DAS RECENTES REFORMAS CONSTITUCIONAIS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FERREIRA, G. G. Condições atuariais para a construção do fundo previdenciário federal – Funpresp. 2008. Dissertação (Mestrado) – Faculdade de Economia, Administração e Contabilidade, Universidade de São Paulo, São Paulo, 2008. 85 p. 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UNAFISCO: </a:t>
            </a:r>
            <a:r>
              <a:rPr lang="pt-BR" sz="750" dirty="0">
                <a:hlinkClick r:id="rId11"/>
              </a:rPr>
              <a:t>http://unafisconacional.org.br/default.aspx?section=13&amp;articleId=6822</a:t>
            </a:r>
            <a:r>
              <a:rPr lang="pt-BR" sz="750" dirty="0"/>
              <a:t> PARECER JURÍDICO de Gilson Dipp, 21fev2018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SINAIT: Nota Técnica 01/2018 – FARAG ADVOGADOS ASSOCIADOS, 26/fev/2018 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Previdência complementar do servidor público: por que as aves migram? </a:t>
            </a:r>
            <a:r>
              <a:rPr lang="pt-BR" sz="750" u="sng" dirty="0">
                <a:hlinkClick r:id="rId12"/>
              </a:rPr>
              <a:t>https://www.metropoles.com/ponto-de-vista/previdencia-complementar-do-servidor-publico-por-que-as-aves-migram</a:t>
            </a:r>
            <a:endParaRPr lang="pt-BR" sz="750" dirty="0"/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ANFFA Sindical: A PREVIDÊNCIA COMPLEMENTAR DO SERVIDOR PÚBLICO E OS AUDITORES FISCAIS FEDERAIS AGROPECUÁRIOS, Luiz Alberto dos Santos, março/2018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LIVRO:  Regime de previdência: é hora de migrar?: O guia definitivo para o servidor público federal sobre vantagens e desvantagens da migração para o regime de previdência complementar </a:t>
            </a:r>
            <a:r>
              <a:rPr lang="pt-BR" sz="750" dirty="0">
                <a:hlinkClick r:id="rId13"/>
              </a:rPr>
              <a:t>https://www.amazon.com.br/dp/B07B3R3PMH</a:t>
            </a:r>
            <a:r>
              <a:rPr lang="pt-BR" sz="750" dirty="0"/>
              <a:t> (</a:t>
            </a:r>
            <a:r>
              <a:rPr lang="pt-BR" sz="750" dirty="0" err="1"/>
              <a:t>eBook</a:t>
            </a:r>
            <a:r>
              <a:rPr lang="pt-BR" sz="750" dirty="0"/>
              <a:t> R$ 24,90) Autor: Rodrigo Tenório/ANPR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pt-BR" sz="750" dirty="0"/>
              <a:t>ANPR: </a:t>
            </a:r>
            <a:r>
              <a:rPr lang="pt-BR" sz="750" dirty="0">
                <a:hlinkClick r:id="rId14"/>
              </a:rPr>
              <a:t>http://www.anpr.org.br/planejeseufuturo/</a:t>
            </a:r>
            <a:r>
              <a:rPr lang="pt-BR" sz="750" dirty="0"/>
              <a:t>  (02 textos)</a:t>
            </a:r>
          </a:p>
          <a:p>
            <a:pPr lvl="1"/>
            <a:r>
              <a:rPr lang="pt-BR" sz="750" dirty="0"/>
              <a:t>Estudo do cálculo do benefício especial previsto na Lei 12.618 de 2004 pela administração do MPF – autor Rodrigo Antonio Tenório Correia da Silva (Diretor de Assuntos Jurídicos da Associação Nacional dos Procuradores da República) </a:t>
            </a:r>
          </a:p>
          <a:p>
            <a:pPr lvl="1"/>
            <a:r>
              <a:rPr lang="pt-BR" sz="750" dirty="0"/>
              <a:t>Reflexões e análises para embasar decisão sobre o caminho a seguir com relação ao regime de aposentadoria – autor Anderson </a:t>
            </a:r>
            <a:r>
              <a:rPr lang="pt-BR" sz="750" dirty="0" err="1"/>
              <a:t>Lodetti</a:t>
            </a:r>
            <a:r>
              <a:rPr lang="pt-BR" sz="750" dirty="0"/>
              <a:t> de Oliveira (ANPR)</a:t>
            </a:r>
          </a:p>
          <a:p>
            <a:pPr marL="385763" indent="-385763" algn="just">
              <a:buFont typeface="+mj-lt"/>
              <a:buAutoNum type="arabicPeriod"/>
            </a:pPr>
            <a:endParaRPr lang="pt-BR" sz="750" dirty="0"/>
          </a:p>
          <a:p>
            <a:pPr marL="385763" indent="-385763" algn="just">
              <a:buFont typeface="+mj-lt"/>
              <a:buAutoNum type="arabicPeriod"/>
            </a:pPr>
            <a:endParaRPr lang="pt-BR" sz="75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4632889" y="1132394"/>
            <a:ext cx="4448433" cy="61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E9AC-366D-4976-BB72-B6E428C030A5}" type="slidenum">
              <a:rPr lang="pt-BR" smtClean="0">
                <a:solidFill>
                  <a:prstClr val="white"/>
                </a:solidFill>
              </a:rPr>
              <a:pPr/>
              <a:t>26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 noGrp="1"/>
          </p:cNvSpPr>
          <p:nvPr>
            <p:ph type="title"/>
          </p:nvPr>
        </p:nvSpPr>
        <p:spPr>
          <a:xfrm>
            <a:off x="2107472" y="2834009"/>
            <a:ext cx="8926288" cy="128079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pt-BR" sz="4000" b="1" dirty="0" smtClean="0"/>
              <a:t>4. Funpresp-Exe</a:t>
            </a:r>
            <a:endParaRPr lang="pt-BR" sz="2800" b="1" dirty="0"/>
          </a:p>
        </p:txBody>
      </p:sp>
      <p:sp>
        <p:nvSpPr>
          <p:cNvPr id="3" name="Espaço Reservado para Número de Slide 6"/>
          <p:cNvSpPr txBox="1"/>
          <p:nvPr/>
        </p:nvSpPr>
        <p:spPr>
          <a:xfrm>
            <a:off x="9276807" y="6311902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651913-A187-41AF-A68B-BCB1D7EB1351}" type="slidenum">
              <a:rPr sz="1200" kern="0">
                <a:solidFill>
                  <a:prstClr val="white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pt-BR" sz="12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 noGrp="1"/>
          </p:cNvSpPr>
          <p:nvPr>
            <p:ph type="title"/>
          </p:nvPr>
        </p:nvSpPr>
        <p:spPr>
          <a:xfrm>
            <a:off x="3619580" y="25243"/>
            <a:ext cx="7412509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t-BR" sz="1800" b="1" dirty="0">
                <a:solidFill>
                  <a:srgbClr val="78C58C"/>
                </a:solidFill>
                <a:latin typeface="Calibri"/>
              </a:rPr>
              <a:t>Por que Aderir ao Plano de Previdência Complementar da Funpresp?</a:t>
            </a:r>
          </a:p>
        </p:txBody>
      </p:sp>
      <p:pic>
        <p:nvPicPr>
          <p:cNvPr id="3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49" y="3836531"/>
            <a:ext cx="8450763" cy="12790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41" y="2165301"/>
            <a:ext cx="8490992" cy="12851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tângulo 7"/>
          <p:cNvSpPr/>
          <p:nvPr/>
        </p:nvSpPr>
        <p:spPr>
          <a:xfrm>
            <a:off x="4513726" y="2622454"/>
            <a:ext cx="139322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Contribuição Paritária</a:t>
            </a:r>
          </a:p>
        </p:txBody>
      </p:sp>
      <p:sp>
        <p:nvSpPr>
          <p:cNvPr id="6" name="Retângulo 8"/>
          <p:cNvSpPr/>
          <p:nvPr/>
        </p:nvSpPr>
        <p:spPr>
          <a:xfrm>
            <a:off x="5906949" y="2610734"/>
            <a:ext cx="139322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Menos taxas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(4,5%)</a:t>
            </a:r>
          </a:p>
        </p:txBody>
      </p:sp>
      <p:sp>
        <p:nvSpPr>
          <p:cNvPr id="7" name="Retângulo 9"/>
          <p:cNvSpPr/>
          <p:nvPr/>
        </p:nvSpPr>
        <p:spPr>
          <a:xfrm>
            <a:off x="7325836" y="2599115"/>
            <a:ext cx="139322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Mais rentabilidade</a:t>
            </a:r>
          </a:p>
        </p:txBody>
      </p:sp>
      <p:sp>
        <p:nvSpPr>
          <p:cNvPr id="8" name="Retângulo 10"/>
          <p:cNvSpPr/>
          <p:nvPr/>
        </p:nvSpPr>
        <p:spPr>
          <a:xfrm>
            <a:off x="4597121" y="4318265"/>
            <a:ext cx="1675499" cy="4847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350" b="1" kern="0" dirty="0">
                <a:solidFill>
                  <a:srgbClr val="576A7C"/>
                </a:solidFill>
              </a:rPr>
              <a:t>Cobertura de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350" b="1" kern="0" dirty="0">
                <a:solidFill>
                  <a:srgbClr val="576A7C"/>
                </a:solidFill>
              </a:rPr>
              <a:t> morte e invalidez</a:t>
            </a:r>
          </a:p>
        </p:txBody>
      </p:sp>
      <p:sp>
        <p:nvSpPr>
          <p:cNvPr id="9" name="Retângulo 11"/>
          <p:cNvSpPr/>
          <p:nvPr/>
        </p:nvSpPr>
        <p:spPr>
          <a:xfrm>
            <a:off x="8626454" y="2635596"/>
            <a:ext cx="1593059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Gestão compartilhada</a:t>
            </a:r>
          </a:p>
        </p:txBody>
      </p:sp>
      <p:sp>
        <p:nvSpPr>
          <p:cNvPr id="10" name="Retângulo 12"/>
          <p:cNvSpPr/>
          <p:nvPr/>
        </p:nvSpPr>
        <p:spPr>
          <a:xfrm>
            <a:off x="1959683" y="4278441"/>
            <a:ext cx="139322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Contratação de empréstimo</a:t>
            </a:r>
          </a:p>
        </p:txBody>
      </p:sp>
      <p:sp>
        <p:nvSpPr>
          <p:cNvPr id="11" name="Retângulo 13"/>
          <p:cNvSpPr/>
          <p:nvPr/>
        </p:nvSpPr>
        <p:spPr>
          <a:xfrm>
            <a:off x="3303317" y="4249019"/>
            <a:ext cx="149240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Conta Individual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(extrato online)</a:t>
            </a:r>
          </a:p>
        </p:txBody>
      </p:sp>
      <p:sp>
        <p:nvSpPr>
          <p:cNvPr id="12" name="Retângulo 14"/>
          <p:cNvSpPr/>
          <p:nvPr/>
        </p:nvSpPr>
        <p:spPr>
          <a:xfrm>
            <a:off x="3060686" y="2635593"/>
            <a:ext cx="1393223" cy="5309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1" kern="0" dirty="0">
                <a:solidFill>
                  <a:srgbClr val="576A7C"/>
                </a:solidFill>
              </a:rPr>
              <a:t>Adesão facultativa</a:t>
            </a:r>
          </a:p>
        </p:txBody>
      </p:sp>
      <p:sp>
        <p:nvSpPr>
          <p:cNvPr id="13" name="Retângulo 15"/>
          <p:cNvSpPr/>
          <p:nvPr/>
        </p:nvSpPr>
        <p:spPr>
          <a:xfrm>
            <a:off x="7516835" y="4341350"/>
            <a:ext cx="1953651" cy="4385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rgbClr val="576A7C"/>
                </a:solidFill>
              </a:rPr>
              <a:t>Portabilidade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rgbClr val="576A7C"/>
                </a:solidFill>
              </a:rPr>
              <a:t>Contribuição Facultativa</a:t>
            </a:r>
          </a:p>
        </p:txBody>
      </p:sp>
      <p:sp>
        <p:nvSpPr>
          <p:cNvPr id="14" name="Retângulo 16"/>
          <p:cNvSpPr/>
          <p:nvPr/>
        </p:nvSpPr>
        <p:spPr>
          <a:xfrm>
            <a:off x="6188943" y="4341351"/>
            <a:ext cx="1393223" cy="4385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rgbClr val="576A7C"/>
                </a:solidFill>
              </a:rPr>
              <a:t>Dedução IR (20,5%)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rgbClr val="576A7C"/>
                </a:solidFill>
              </a:rPr>
              <a:t>10% s/Benefícios</a:t>
            </a:r>
          </a:p>
        </p:txBody>
      </p:sp>
      <p:sp>
        <p:nvSpPr>
          <p:cNvPr id="17" name="Retângulo 19"/>
          <p:cNvSpPr/>
          <p:nvPr/>
        </p:nvSpPr>
        <p:spPr>
          <a:xfrm>
            <a:off x="3813427" y="1685179"/>
            <a:ext cx="7024814" cy="3924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algn="just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100" b="1" kern="0" dirty="0">
                <a:solidFill>
                  <a:srgbClr val="496179"/>
                </a:solidFill>
              </a:rPr>
              <a:t>Exclusivo para o servidor público federal</a:t>
            </a:r>
            <a:endParaRPr lang="pt-BR" sz="2100" kern="0" dirty="0">
              <a:solidFill>
                <a:srgbClr val="496179"/>
              </a:solidFill>
            </a:endParaRPr>
          </a:p>
        </p:txBody>
      </p:sp>
      <p:sp>
        <p:nvSpPr>
          <p:cNvPr id="20" name="Espaço Reservado para Número de Slide 19"/>
          <p:cNvSpPr txBox="1"/>
          <p:nvPr/>
        </p:nvSpPr>
        <p:spPr>
          <a:xfrm>
            <a:off x="8493659" y="5620388"/>
            <a:ext cx="2057400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899907-7321-41DE-9338-EF2DB3DCB429}" type="slidenum">
              <a:rPr sz="900" kern="0">
                <a:solidFill>
                  <a:prstClr val="white"/>
                </a:solidFill>
              </a:rPr>
              <a:pPr algn="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pt-BR" sz="900" kern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4111453" y="1172120"/>
            <a:ext cx="5931244" cy="823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595" y="5528056"/>
            <a:ext cx="6448694" cy="9760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Retângulo 12"/>
          <p:cNvSpPr/>
          <p:nvPr/>
        </p:nvSpPr>
        <p:spPr>
          <a:xfrm>
            <a:off x="2463583" y="5743406"/>
            <a:ext cx="6949707" cy="68480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i="1" kern="0" dirty="0">
                <a:solidFill>
                  <a:srgbClr val="FF0000"/>
                </a:solidFill>
              </a:rPr>
              <a:t> ESCALA e EQUILÍBRIO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42" y="3326261"/>
            <a:ext cx="1503834" cy="634430"/>
          </a:xfrm>
          <a:prstGeom prst="rect">
            <a:avLst/>
          </a:prstGeom>
        </p:spPr>
      </p:pic>
      <p:sp>
        <p:nvSpPr>
          <p:cNvPr id="24" name="Retângulo 12"/>
          <p:cNvSpPr/>
          <p:nvPr/>
        </p:nvSpPr>
        <p:spPr>
          <a:xfrm>
            <a:off x="2714089" y="6362909"/>
            <a:ext cx="6949707" cy="28469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1" i="1" kern="0" dirty="0">
                <a:solidFill>
                  <a:srgbClr val="FF0000"/>
                </a:solidFill>
              </a:rPr>
              <a:t> (02out2018)</a:t>
            </a:r>
          </a:p>
        </p:txBody>
      </p:sp>
      <p:pic>
        <p:nvPicPr>
          <p:cNvPr id="25" name="Imagem 24" descr="Banner - Campanha do Leã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08" y="4995283"/>
            <a:ext cx="1388276" cy="62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7755-0EE8-4CF6-9DC4-882C8713551E}" type="slidenum">
              <a:rPr lang="pt-BR" smtClean="0">
                <a:solidFill>
                  <a:prstClr val="white"/>
                </a:solidFill>
              </a:rPr>
              <a:pPr/>
              <a:t>28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tângulo de cantos arredondados 124"/>
          <p:cNvSpPr/>
          <p:nvPr/>
        </p:nvSpPr>
        <p:spPr>
          <a:xfrm>
            <a:off x="8069500" y="2006489"/>
            <a:ext cx="769701" cy="600700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26" name="Retângulo de cantos arredondados 125"/>
          <p:cNvSpPr/>
          <p:nvPr/>
        </p:nvSpPr>
        <p:spPr>
          <a:xfrm>
            <a:off x="8842756" y="1990889"/>
            <a:ext cx="1475201" cy="1003926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8058802" y="1479817"/>
            <a:ext cx="2266298" cy="690020"/>
          </a:xfrm>
          <a:prstGeom prst="roundRect">
            <a:avLst/>
          </a:prstGeom>
          <a:solidFill>
            <a:srgbClr val="496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32" y="1535935"/>
            <a:ext cx="3220814" cy="3220814"/>
          </a:xfrm>
          <a:prstGeom prst="rect">
            <a:avLst/>
          </a:prstGeom>
        </p:spPr>
      </p:pic>
      <p:sp>
        <p:nvSpPr>
          <p:cNvPr id="71" name="Título 1"/>
          <p:cNvSpPr txBox="1">
            <a:spLocks/>
          </p:cNvSpPr>
          <p:nvPr/>
        </p:nvSpPr>
        <p:spPr>
          <a:xfrm>
            <a:off x="3663565" y="263604"/>
            <a:ext cx="7178493" cy="401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73C594"/>
                </a:solidFill>
                <a:latin typeface="Calibri" panose="020F0502020204030204"/>
              </a:rPr>
              <a:t>FUNPRESP</a:t>
            </a:r>
            <a:r>
              <a:rPr lang="pt-BR" sz="1800" b="1" dirty="0">
                <a:solidFill>
                  <a:srgbClr val="73C594"/>
                </a:solidFill>
                <a:latin typeface="Calibri" panose="020F0502020204030204"/>
              </a:rPr>
              <a:t> </a:t>
            </a:r>
            <a:r>
              <a:rPr lang="pt-BR" sz="2400" b="1" dirty="0">
                <a:solidFill>
                  <a:srgbClr val="496179"/>
                </a:solidFill>
                <a:latin typeface="Calibri" panose="020F0502020204030204"/>
              </a:rPr>
              <a:t>EM NÚMEROS </a:t>
            </a:r>
            <a:r>
              <a:rPr lang="pt-BR" sz="3600" b="1" dirty="0">
                <a:solidFill>
                  <a:srgbClr val="73C594"/>
                </a:solidFill>
                <a:latin typeface="Calibri" panose="020F0502020204030204"/>
              </a:rPr>
              <a:t>(5</a:t>
            </a:r>
            <a:r>
              <a:rPr lang="pt-BR" sz="1050" b="1" dirty="0">
                <a:solidFill>
                  <a:srgbClr val="73C594"/>
                </a:solidFill>
                <a:latin typeface="Calibri" panose="020F0502020204030204"/>
              </a:rPr>
              <a:t>1/2</a:t>
            </a:r>
            <a:r>
              <a:rPr lang="pt-BR" sz="3600" b="1" dirty="0">
                <a:solidFill>
                  <a:srgbClr val="73C594"/>
                </a:solidFill>
                <a:latin typeface="Calibri" panose="020F0502020204030204"/>
              </a:rPr>
              <a:t> anos)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196638" y="1974517"/>
            <a:ext cx="1020456" cy="27802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pt-BR" sz="24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72.675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4998082" y="1628267"/>
            <a:ext cx="144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Adesões</a:t>
            </a:r>
          </a:p>
        </p:txBody>
      </p:sp>
      <p:sp>
        <p:nvSpPr>
          <p:cNvPr id="70" name="Retângulo 69"/>
          <p:cNvSpPr/>
          <p:nvPr/>
        </p:nvSpPr>
        <p:spPr>
          <a:xfrm>
            <a:off x="4796091" y="4035591"/>
            <a:ext cx="1850122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t-BR" sz="600" b="1" u="sng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de Benefícios: 33</a:t>
            </a:r>
          </a:p>
          <a:p>
            <a:pPr algn="ctr"/>
            <a:r>
              <a:rPr lang="pt-BR" sz="6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pensões; 04 invalidez)</a:t>
            </a:r>
          </a:p>
          <a:p>
            <a:pPr algn="ctr"/>
            <a:r>
              <a:rPr lang="pt-BR" sz="6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(R$ 246,24 a R$ 4.444,72)</a:t>
            </a:r>
          </a:p>
        </p:txBody>
      </p:sp>
      <p:sp>
        <p:nvSpPr>
          <p:cNvPr id="98" name="CaixaDeTexto 97"/>
          <p:cNvSpPr txBox="1"/>
          <p:nvPr/>
        </p:nvSpPr>
        <p:spPr>
          <a:xfrm>
            <a:off x="1938002" y="2962854"/>
            <a:ext cx="17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Adesão Automática</a:t>
            </a:r>
          </a:p>
          <a:p>
            <a:pPr algn="ctr"/>
            <a:r>
              <a:rPr lang="pt-BR" sz="1200" b="1" dirty="0" err="1">
                <a:solidFill>
                  <a:srgbClr val="4C647C"/>
                </a:solidFill>
                <a:cs typeface="Arial" panose="020B0604020202020204" pitchFamily="34" charset="0"/>
              </a:rPr>
              <a:t>ExecPrev</a:t>
            </a:r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e </a:t>
            </a:r>
            <a:r>
              <a:rPr lang="pt-BR" sz="1200" b="1" dirty="0" err="1">
                <a:solidFill>
                  <a:srgbClr val="4C647C"/>
                </a:solidFill>
                <a:cs typeface="Arial" panose="020B0604020202020204" pitchFamily="34" charset="0"/>
              </a:rPr>
              <a:t>LegisPrev</a:t>
            </a:r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2256002" y="2633171"/>
            <a:ext cx="1321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2159345" y="5053886"/>
            <a:ext cx="128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Taxa de Adesão em 2018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2455243" y="4749101"/>
            <a:ext cx="7461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</a:p>
        </p:txBody>
      </p:sp>
      <p:sp>
        <p:nvSpPr>
          <p:cNvPr id="105" name="CaixaDeTexto 104"/>
          <p:cNvSpPr txBox="1"/>
          <p:nvPr/>
        </p:nvSpPr>
        <p:spPr>
          <a:xfrm>
            <a:off x="1924138" y="3908397"/>
            <a:ext cx="1852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Recursos Portados + Contribuições facultativas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1687014" y="3575167"/>
            <a:ext cx="2284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R$ 40 milhões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15107" y="4300810"/>
            <a:ext cx="175703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EFPC/PGBL: Funcef, </a:t>
            </a:r>
          </a:p>
          <a:p>
            <a:pPr algn="ctr"/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Previ-BB, Petros; Bradesco, Itaú</a:t>
            </a:r>
          </a:p>
        </p:txBody>
      </p:sp>
      <p:sp>
        <p:nvSpPr>
          <p:cNvPr id="108" name="CaixaDeTexto 107"/>
          <p:cNvSpPr txBox="1"/>
          <p:nvPr/>
        </p:nvSpPr>
        <p:spPr>
          <a:xfrm>
            <a:off x="3892635" y="4555992"/>
            <a:ext cx="3876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4C647C"/>
                </a:solidFill>
                <a:cs typeface="Arial" panose="020B0604020202020204" pitchFamily="34" charset="0"/>
              </a:rPr>
              <a:t>Patrimônio Financeiro </a:t>
            </a:r>
            <a:r>
              <a:rPr lang="pt-BR" sz="2100" b="1" dirty="0">
                <a:solidFill>
                  <a:srgbClr val="73C594"/>
                </a:solidFill>
                <a:cs typeface="Arial" panose="020B0604020202020204" pitchFamily="34" charset="0"/>
              </a:rPr>
              <a:t>R$ 1,364 Bilhões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8229724" y="4413633"/>
            <a:ext cx="17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Arrecadação Mensal</a:t>
            </a:r>
          </a:p>
          <a:p>
            <a:pPr algn="ctr"/>
            <a:r>
              <a:rPr lang="pt-BR" sz="1200" b="1" dirty="0" err="1">
                <a:solidFill>
                  <a:srgbClr val="4C647C"/>
                </a:solidFill>
                <a:cs typeface="Arial" panose="020B0604020202020204" pitchFamily="34" charset="0"/>
              </a:rPr>
              <a:t>ExecPrev</a:t>
            </a:r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e </a:t>
            </a:r>
            <a:r>
              <a:rPr lang="pt-BR" sz="1200" b="1" dirty="0" err="1">
                <a:solidFill>
                  <a:srgbClr val="4C647C"/>
                </a:solidFill>
                <a:cs typeface="Arial" panose="020B0604020202020204" pitchFamily="34" charset="0"/>
              </a:rPr>
              <a:t>LegisPrev</a:t>
            </a:r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" name="CaixaDeTexto 113"/>
          <p:cNvSpPr txBox="1"/>
          <p:nvPr/>
        </p:nvSpPr>
        <p:spPr>
          <a:xfrm>
            <a:off x="7931786" y="4082993"/>
            <a:ext cx="23290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R$ 64 milhões</a:t>
            </a:r>
          </a:p>
        </p:txBody>
      </p:sp>
      <p:sp>
        <p:nvSpPr>
          <p:cNvPr id="115" name="CaixaDeTexto 114"/>
          <p:cNvSpPr txBox="1"/>
          <p:nvPr/>
        </p:nvSpPr>
        <p:spPr>
          <a:xfrm>
            <a:off x="7983337" y="1535935"/>
            <a:ext cx="2417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u="sng" dirty="0">
                <a:solidFill>
                  <a:srgbClr val="FBFBFB"/>
                </a:solidFill>
                <a:cs typeface="Arial" panose="020B0604020202020204" pitchFamily="34" charset="0"/>
              </a:rPr>
              <a:t>Rentabilidade</a:t>
            </a:r>
            <a:r>
              <a:rPr lang="pt-BR" sz="1200" b="1" dirty="0">
                <a:solidFill>
                  <a:srgbClr val="FBFBFB"/>
                </a:solidFill>
                <a:cs typeface="Arial" panose="020B0604020202020204" pitchFamily="34" charset="0"/>
              </a:rPr>
              <a:t> de </a:t>
            </a:r>
            <a:r>
              <a:rPr lang="pt-BR" b="1" dirty="0">
                <a:solidFill>
                  <a:srgbClr val="73C594"/>
                </a:solidFill>
                <a:cs typeface="Arial" panose="020B0604020202020204" pitchFamily="34" charset="0"/>
              </a:rPr>
              <a:t>91,17%</a:t>
            </a:r>
            <a:r>
              <a:rPr lang="pt-BR" sz="1200" b="1" dirty="0">
                <a:solidFill>
                  <a:srgbClr val="73C594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1200" b="1" dirty="0">
                <a:solidFill>
                  <a:srgbClr val="FBFBFB"/>
                </a:solidFill>
                <a:cs typeface="Arial" panose="020B0604020202020204" pitchFamily="34" charset="0"/>
              </a:rPr>
              <a:t>nos últimos 5 1/2 anos  vs. 75,93%</a:t>
            </a:r>
          </a:p>
        </p:txBody>
      </p:sp>
      <p:sp>
        <p:nvSpPr>
          <p:cNvPr id="116" name="CaixaDeTexto 115"/>
          <p:cNvSpPr txBox="1"/>
          <p:nvPr/>
        </p:nvSpPr>
        <p:spPr>
          <a:xfrm>
            <a:off x="8107867" y="5403864"/>
            <a:ext cx="1894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Servidores Migrados RPPS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8107868" y="5111168"/>
            <a:ext cx="1950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73C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12.174</a:t>
            </a:r>
            <a:endParaRPr lang="pt-BR" sz="900" b="1" dirty="0">
              <a:solidFill>
                <a:srgbClr val="73C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tângulo 119"/>
          <p:cNvSpPr/>
          <p:nvPr/>
        </p:nvSpPr>
        <p:spPr>
          <a:xfrm>
            <a:off x="8242667" y="4888518"/>
            <a:ext cx="1757034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(2018: R$ 480 milhões)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895140" y="3526631"/>
            <a:ext cx="1918049" cy="0"/>
          </a:xfrm>
          <a:prstGeom prst="line">
            <a:avLst/>
          </a:prstGeom>
          <a:ln w="19050">
            <a:solidFill>
              <a:srgbClr val="73C5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/>
          <p:cNvCxnSpPr/>
          <p:nvPr/>
        </p:nvCxnSpPr>
        <p:spPr>
          <a:xfrm>
            <a:off x="1844665" y="4691063"/>
            <a:ext cx="1918049" cy="0"/>
          </a:xfrm>
          <a:prstGeom prst="line">
            <a:avLst/>
          </a:prstGeom>
          <a:ln w="19050">
            <a:solidFill>
              <a:srgbClr val="73C5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>
          <a:xfrm>
            <a:off x="7913103" y="4094416"/>
            <a:ext cx="1918049" cy="0"/>
          </a:xfrm>
          <a:prstGeom prst="line">
            <a:avLst/>
          </a:prstGeom>
          <a:ln w="19050">
            <a:solidFill>
              <a:srgbClr val="73C5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>
          <a:xfrm>
            <a:off x="8081653" y="5093832"/>
            <a:ext cx="1918049" cy="0"/>
          </a:xfrm>
          <a:prstGeom prst="line">
            <a:avLst/>
          </a:prstGeom>
          <a:ln w="19050">
            <a:solidFill>
              <a:srgbClr val="73C5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aixaDeTexto 126"/>
          <p:cNvSpPr txBox="1"/>
          <p:nvPr/>
        </p:nvSpPr>
        <p:spPr>
          <a:xfrm>
            <a:off x="8018887" y="2112737"/>
            <a:ext cx="899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12 meses</a:t>
            </a:r>
          </a:p>
          <a:p>
            <a:pPr algn="ctr"/>
            <a:r>
              <a:rPr lang="pt-BR" sz="1500" b="1" dirty="0">
                <a:solidFill>
                  <a:srgbClr val="73C594"/>
                </a:solidFill>
                <a:cs typeface="Arial" panose="020B0604020202020204" pitchFamily="34" charset="0"/>
              </a:rPr>
              <a:t>10,38%</a:t>
            </a:r>
          </a:p>
        </p:txBody>
      </p:sp>
      <p:sp>
        <p:nvSpPr>
          <p:cNvPr id="128" name="CaixaDeTexto 127"/>
          <p:cNvSpPr txBox="1"/>
          <p:nvPr/>
        </p:nvSpPr>
        <p:spPr>
          <a:xfrm>
            <a:off x="8839202" y="2191883"/>
            <a:ext cx="142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u="sng" dirty="0">
                <a:solidFill>
                  <a:srgbClr val="4C647C"/>
                </a:solidFill>
                <a:cs typeface="Arial" panose="020B0604020202020204" pitchFamily="34" charset="0"/>
              </a:rPr>
              <a:t>Rentabilidade</a:t>
            </a:r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 2017</a:t>
            </a:r>
          </a:p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Funpresp: </a:t>
            </a:r>
            <a:r>
              <a:rPr lang="pt-BR" sz="1200" b="1" dirty="0">
                <a:solidFill>
                  <a:srgbClr val="73C594"/>
                </a:solidFill>
                <a:cs typeface="Arial" panose="020B0604020202020204" pitchFamily="34" charset="0"/>
              </a:rPr>
              <a:t>10,82%</a:t>
            </a:r>
          </a:p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IPCA + 4%:  </a:t>
            </a:r>
            <a:r>
              <a:rPr lang="pt-BR" sz="1200" b="1" dirty="0">
                <a:solidFill>
                  <a:srgbClr val="73C594"/>
                </a:solidFill>
                <a:cs typeface="Arial" panose="020B0604020202020204" pitchFamily="34" charset="0"/>
              </a:rPr>
              <a:t>7,07%</a:t>
            </a:r>
          </a:p>
        </p:txBody>
      </p:sp>
      <p:sp>
        <p:nvSpPr>
          <p:cNvPr id="129" name="Retângulo 128"/>
          <p:cNvSpPr/>
          <p:nvPr/>
        </p:nvSpPr>
        <p:spPr>
          <a:xfrm>
            <a:off x="4312923" y="5161270"/>
            <a:ext cx="2951450" cy="1223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50" dirty="0">
                <a:solidFill>
                  <a:srgbClr val="4C647C"/>
                </a:solidFill>
                <a:cs typeface="Arial" panose="020B0604020202020204" pitchFamily="34" charset="0"/>
              </a:rPr>
              <a:t>Taxa de Carregamento (contribuição): </a:t>
            </a:r>
            <a:r>
              <a:rPr lang="pt-BR" sz="1050" b="1" u="sng" dirty="0">
                <a:solidFill>
                  <a:srgbClr val="77C394"/>
                </a:solidFill>
                <a:cs typeface="Arial" panose="020B0604020202020204" pitchFamily="34" charset="0"/>
              </a:rPr>
              <a:t>4,5% (2019)</a:t>
            </a:r>
          </a:p>
          <a:p>
            <a:pPr algn="ctr"/>
            <a:r>
              <a:rPr lang="pt-BR" sz="1050" dirty="0">
                <a:solidFill>
                  <a:srgbClr val="4C647C"/>
                </a:solidFill>
                <a:cs typeface="Arial" panose="020B0604020202020204" pitchFamily="34" charset="0"/>
              </a:rPr>
              <a:t>Taxa de Administração (reserva): </a:t>
            </a:r>
            <a:r>
              <a:rPr lang="pt-BR" sz="1050" b="1" dirty="0">
                <a:solidFill>
                  <a:srgbClr val="77C394"/>
                </a:solidFill>
                <a:cs typeface="Arial" panose="020B0604020202020204" pitchFamily="34" charset="0"/>
              </a:rPr>
              <a:t>0,0%</a:t>
            </a:r>
          </a:p>
          <a:p>
            <a:pPr algn="ctr"/>
            <a:r>
              <a:rPr lang="pt-BR" sz="1050" dirty="0">
                <a:solidFill>
                  <a:srgbClr val="4C647C"/>
                </a:solidFill>
                <a:cs typeface="Arial" panose="020B0604020202020204" pitchFamily="34" charset="0"/>
              </a:rPr>
              <a:t>Taxa s/Contribuição Facultativa: </a:t>
            </a:r>
            <a:r>
              <a:rPr lang="pt-BR" sz="1050" b="1" dirty="0">
                <a:solidFill>
                  <a:srgbClr val="77C394"/>
                </a:solidFill>
                <a:cs typeface="Arial" panose="020B0604020202020204" pitchFamily="34" charset="0"/>
              </a:rPr>
              <a:t>0,00%</a:t>
            </a:r>
          </a:p>
          <a:p>
            <a:pPr algn="ctr"/>
            <a:r>
              <a:rPr lang="pt-BR" sz="1050" dirty="0">
                <a:solidFill>
                  <a:srgbClr val="4C647C"/>
                </a:solidFill>
                <a:cs typeface="Arial" panose="020B0604020202020204" pitchFamily="34" charset="0"/>
              </a:rPr>
              <a:t>Taxa de Saída/Cancelamento/Portabilidade: </a:t>
            </a:r>
            <a:r>
              <a:rPr lang="pt-BR" sz="1050" b="1" dirty="0">
                <a:solidFill>
                  <a:srgbClr val="77C394"/>
                </a:solidFill>
                <a:cs typeface="Arial" panose="020B0604020202020204" pitchFamily="34" charset="0"/>
              </a:rPr>
              <a:t>0,00%</a:t>
            </a:r>
          </a:p>
          <a:p>
            <a:pPr algn="ctr"/>
            <a:r>
              <a:rPr lang="pt-BR" sz="1050" dirty="0">
                <a:solidFill>
                  <a:srgbClr val="4C647C"/>
                </a:solidFill>
                <a:cs typeface="Arial" panose="020B0604020202020204" pitchFamily="34" charset="0"/>
              </a:rPr>
              <a:t>Taxa s/Benefícios: </a:t>
            </a:r>
            <a:r>
              <a:rPr lang="pt-BR" sz="1050" b="1" dirty="0">
                <a:solidFill>
                  <a:srgbClr val="77C394"/>
                </a:solidFill>
                <a:cs typeface="Arial" panose="020B0604020202020204" pitchFamily="34" charset="0"/>
              </a:rPr>
              <a:t>0,00%</a:t>
            </a:r>
          </a:p>
          <a:p>
            <a:pPr algn="ctr"/>
            <a:endParaRPr lang="pt-BR" sz="1050" b="1" dirty="0">
              <a:solidFill>
                <a:srgbClr val="77C394"/>
              </a:solidFill>
              <a:cs typeface="Arial" panose="020B0604020202020204" pitchFamily="34" charset="0"/>
            </a:endParaRPr>
          </a:p>
          <a:p>
            <a:pPr algn="ctr"/>
            <a:endParaRPr lang="pt-BR" sz="1050" b="1" dirty="0">
              <a:solidFill>
                <a:srgbClr val="77C394"/>
              </a:solidFill>
              <a:cs typeface="Arial" panose="020B0604020202020204" pitchFamily="34" charset="0"/>
            </a:endParaRPr>
          </a:p>
        </p:txBody>
      </p:sp>
      <p:sp>
        <p:nvSpPr>
          <p:cNvPr id="131" name="Retângulo de cantos arredondados 130"/>
          <p:cNvSpPr/>
          <p:nvPr/>
        </p:nvSpPr>
        <p:spPr>
          <a:xfrm>
            <a:off x="1844665" y="2585919"/>
            <a:ext cx="1974593" cy="3031483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prstClr val="white"/>
              </a:solidFill>
            </a:endParaRPr>
          </a:p>
        </p:txBody>
      </p:sp>
      <p:sp>
        <p:nvSpPr>
          <p:cNvPr id="132" name="Retângulo de cantos arredondados 131"/>
          <p:cNvSpPr/>
          <p:nvPr/>
        </p:nvSpPr>
        <p:spPr>
          <a:xfrm>
            <a:off x="7881034" y="3046560"/>
            <a:ext cx="2276158" cy="2704861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913103" y="3048142"/>
            <a:ext cx="10463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err="1">
                <a:solidFill>
                  <a:srgbClr val="496179"/>
                </a:solidFill>
                <a:latin typeface="Arial" pitchFamily="34" charset="0"/>
                <a:cs typeface="Arial" pitchFamily="34" charset="0"/>
              </a:rPr>
              <a:t>Exec</a:t>
            </a:r>
            <a:r>
              <a:rPr lang="pt-BR" sz="1500" b="1" dirty="0" err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Prev</a:t>
            </a:r>
            <a:endParaRPr lang="pt-BR" sz="15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CaixaDeTexto 38">
            <a:hlinkClick r:id="" action="ppaction://noaction"/>
          </p:cNvPr>
          <p:cNvSpPr txBox="1"/>
          <p:nvPr/>
        </p:nvSpPr>
        <p:spPr>
          <a:xfrm>
            <a:off x="8960169" y="3055166"/>
            <a:ext cx="1107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496179"/>
                </a:solidFill>
                <a:latin typeface="Arial" pitchFamily="34" charset="0"/>
                <a:cs typeface="Arial" pitchFamily="34" charset="0"/>
              </a:rPr>
              <a:t>Legis</a:t>
            </a:r>
            <a:r>
              <a:rPr lang="pt-BR" sz="15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7816195" y="3302660"/>
            <a:ext cx="127631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675" b="1" u="sng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 Patrocinadores; DPU</a:t>
            </a:r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9019114" y="3302119"/>
            <a:ext cx="761747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675" b="1" u="sng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SF; TCU</a:t>
            </a:r>
            <a:r>
              <a:rPr lang="pt-BR" sz="675" dirty="0">
                <a:solidFill>
                  <a:srgbClr val="4C6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2" name="Conector reto 41"/>
          <p:cNvCxnSpPr/>
          <p:nvPr/>
        </p:nvCxnSpPr>
        <p:spPr>
          <a:xfrm>
            <a:off x="7947786" y="3526631"/>
            <a:ext cx="1918049" cy="0"/>
          </a:xfrm>
          <a:prstGeom prst="line">
            <a:avLst/>
          </a:prstGeom>
          <a:ln w="19050">
            <a:solidFill>
              <a:srgbClr val="73C5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8049649" y="3547030"/>
            <a:ext cx="1950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mil atendimentos/mês</a:t>
            </a: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8069500" y="2342766"/>
            <a:ext cx="769701" cy="633753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046666" y="2542515"/>
            <a:ext cx="899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4C647C"/>
                </a:solidFill>
                <a:cs typeface="Arial" panose="020B0604020202020204" pitchFamily="34" charset="0"/>
              </a:rPr>
              <a:t>2018</a:t>
            </a:r>
          </a:p>
          <a:p>
            <a:pPr algn="ctr"/>
            <a:r>
              <a:rPr lang="pt-BR" sz="1500" b="1" dirty="0">
                <a:solidFill>
                  <a:srgbClr val="FF0000"/>
                </a:solidFill>
                <a:cs typeface="Arial" panose="020B0604020202020204" pitchFamily="34" charset="0"/>
              </a:rPr>
              <a:t>10,38%</a:t>
            </a:r>
          </a:p>
        </p:txBody>
      </p:sp>
      <p:sp>
        <p:nvSpPr>
          <p:cNvPr id="46" name="Retângulo de cantos arredondados 45"/>
          <p:cNvSpPr/>
          <p:nvPr/>
        </p:nvSpPr>
        <p:spPr>
          <a:xfrm>
            <a:off x="8091115" y="2782514"/>
            <a:ext cx="755415" cy="210998"/>
          </a:xfrm>
          <a:prstGeom prst="roundRect">
            <a:avLst/>
          </a:prstGeom>
          <a:noFill/>
          <a:ln w="19050">
            <a:solidFill>
              <a:srgbClr val="73C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cxnSp>
        <p:nvCxnSpPr>
          <p:cNvPr id="53" name="Conector reto 52"/>
          <p:cNvCxnSpPr/>
          <p:nvPr/>
        </p:nvCxnSpPr>
        <p:spPr>
          <a:xfrm>
            <a:off x="3571216" y="986816"/>
            <a:ext cx="5931244" cy="823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654-A65D-4322-86E3-AE99C3423E7A}" type="slidenum">
              <a:rPr lang="pt-BR" smtClean="0">
                <a:solidFill>
                  <a:prstClr val="white"/>
                </a:solidFill>
              </a:rPr>
              <a:pPr/>
              <a:t>29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b="1">
                <a:cs typeface="Arial" pitchFamily="34"/>
              </a:rPr>
              <a:t>1. Aspectos Legais</a:t>
            </a:r>
            <a:endParaRPr lang="pt-BR"/>
          </a:p>
        </p:txBody>
      </p:sp>
      <p:sp>
        <p:nvSpPr>
          <p:cNvPr id="5" name="Espaço Reservado para Número de Slide 4"/>
          <p:cNvSpPr txBox="1"/>
          <p:nvPr/>
        </p:nvSpPr>
        <p:spPr>
          <a:xfrm>
            <a:off x="9207138" y="6214924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5221CF-1F2A-4123-931F-83D7F7BC1A52}" type="slidenum">
              <a:rPr sz="1200">
                <a:solidFill>
                  <a:schemeClr val="bg1"/>
                </a:solidFill>
              </a:rPr>
              <a:t>3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 txBox="1"/>
          <p:nvPr/>
        </p:nvSpPr>
        <p:spPr>
          <a:xfrm>
            <a:off x="9236780" y="6159789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463774-D03B-4023-800A-35B47D6BEA4B}" type="slidenum">
              <a:rPr sz="1200">
                <a:solidFill>
                  <a:schemeClr val="bg1"/>
                </a:solidFill>
              </a:rPr>
              <a:t>30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>
                <a:solidFill>
                  <a:srgbClr val="576A7C"/>
                </a:solidFill>
              </a:rPr>
              <a:t>Regimes de Previdência no Brasil</a:t>
            </a:r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33" y="967427"/>
            <a:ext cx="9916814" cy="565607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C21BCEAE-00D3-47B1-8447-2C9CDF7DA7CC}"/>
              </a:ext>
            </a:extLst>
          </p:cNvPr>
          <p:cNvGrpSpPr/>
          <p:nvPr/>
        </p:nvGrpSpPr>
        <p:grpSpPr>
          <a:xfrm>
            <a:off x="3725694" y="2311450"/>
            <a:ext cx="6086271" cy="4338974"/>
            <a:chOff x="4095345" y="2402732"/>
            <a:chExt cx="6086271" cy="4338974"/>
          </a:xfrm>
        </p:grpSpPr>
        <p:sp>
          <p:nvSpPr>
            <p:cNvPr id="5" name="Elipse 4">
              <a:extLst>
                <a:ext uri="{FF2B5EF4-FFF2-40B4-BE49-F238E27FC236}">
                  <a16:creationId xmlns="" xmlns:a16="http://schemas.microsoft.com/office/drawing/2014/main" id="{DD0F1553-14DD-4951-874B-6A5EC96C8AEA}"/>
                </a:ext>
              </a:extLst>
            </p:cNvPr>
            <p:cNvSpPr/>
            <p:nvPr/>
          </p:nvSpPr>
          <p:spPr>
            <a:xfrm>
              <a:off x="4095345" y="2402732"/>
              <a:ext cx="2091446" cy="156615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5C98342A-7C89-46A2-B9C1-5360B178EB06}"/>
                </a:ext>
              </a:extLst>
            </p:cNvPr>
            <p:cNvSpPr/>
            <p:nvPr/>
          </p:nvSpPr>
          <p:spPr>
            <a:xfrm>
              <a:off x="8090170" y="5175553"/>
              <a:ext cx="2091446" cy="156615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2" name="Seta: Dobrada 11">
            <a:extLst>
              <a:ext uri="{FF2B5EF4-FFF2-40B4-BE49-F238E27FC236}">
                <a16:creationId xmlns="" xmlns:a16="http://schemas.microsoft.com/office/drawing/2014/main" id="{915FDF92-EFD0-47F4-B485-6F548CA84819}"/>
              </a:ext>
            </a:extLst>
          </p:cNvPr>
          <p:cNvSpPr/>
          <p:nvPr/>
        </p:nvSpPr>
        <p:spPr>
          <a:xfrm rot="10800000">
            <a:off x="4058056" y="4091611"/>
            <a:ext cx="826851" cy="110309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="" xmlns:a16="http://schemas.microsoft.com/office/drawing/2014/main" id="{373D35AB-7E30-48D9-899A-A73E6946344F}"/>
              </a:ext>
            </a:extLst>
          </p:cNvPr>
          <p:cNvSpPr/>
          <p:nvPr/>
        </p:nvSpPr>
        <p:spPr>
          <a:xfrm>
            <a:off x="2023354" y="4542816"/>
            <a:ext cx="1857983" cy="836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PÚBLICA</a:t>
            </a:r>
          </a:p>
          <a:p>
            <a:pPr algn="ctr"/>
            <a:r>
              <a:rPr lang="pt-BR" dirty="0"/>
              <a:t>BÁSICA</a:t>
            </a:r>
          </a:p>
          <a:p>
            <a:pPr algn="ctr"/>
            <a:r>
              <a:rPr lang="pt-BR" dirty="0"/>
              <a:t>OBRIGATÓRIA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="" xmlns:a16="http://schemas.microsoft.com/office/drawing/2014/main" id="{549E64B8-321B-4702-B52C-9FBB46FC5C07}"/>
              </a:ext>
            </a:extLst>
          </p:cNvPr>
          <p:cNvSpPr/>
          <p:nvPr/>
        </p:nvSpPr>
        <p:spPr>
          <a:xfrm>
            <a:off x="4665492" y="5452311"/>
            <a:ext cx="2091445" cy="876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COMPLEMENTAR</a:t>
            </a:r>
          </a:p>
          <a:p>
            <a:pPr algn="ctr"/>
            <a:r>
              <a:rPr lang="pt-BR" dirty="0"/>
              <a:t>PRIVADA</a:t>
            </a:r>
          </a:p>
          <a:p>
            <a:pPr algn="ctr"/>
            <a:r>
              <a:rPr lang="pt-BR" dirty="0"/>
              <a:t>FACULTATIVA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="" xmlns:a16="http://schemas.microsoft.com/office/drawing/2014/main" id="{7878D24C-0F1C-4E0C-A94B-DA17A2F0F984}"/>
              </a:ext>
            </a:extLst>
          </p:cNvPr>
          <p:cNvSpPr/>
          <p:nvPr/>
        </p:nvSpPr>
        <p:spPr>
          <a:xfrm>
            <a:off x="6825302" y="5708417"/>
            <a:ext cx="826852" cy="36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4294967295"/>
          </p:nvPr>
        </p:nvSpPr>
        <p:spPr>
          <a:xfrm>
            <a:off x="9289865" y="6376577"/>
            <a:ext cx="2743200" cy="365129"/>
          </a:xfrm>
          <a:prstGeom prst="rect">
            <a:avLst/>
          </a:prstGeom>
        </p:spPr>
        <p:txBody>
          <a:bodyPr/>
          <a:lstStyle/>
          <a:p>
            <a:pPr lvl="0"/>
            <a:fld id="{C8B34FD5-0955-4D39-BE27-9D876A579DF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8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t-BR" sz="3200" dirty="0">
                <a:solidFill>
                  <a:srgbClr val="576A7C"/>
                </a:solidFill>
              </a:rPr>
              <a:t>Regime Próprio de Previdência SOCIAL - RPPS</a:t>
            </a:r>
          </a:p>
        </p:txBody>
      </p:sp>
      <p:sp>
        <p:nvSpPr>
          <p:cNvPr id="4" name="Divisa 4"/>
          <p:cNvSpPr/>
          <p:nvPr/>
        </p:nvSpPr>
        <p:spPr>
          <a:xfrm>
            <a:off x="1802564" y="2126409"/>
            <a:ext cx="2923300" cy="5636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4A6279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Divisa 5"/>
          <p:cNvSpPr/>
          <p:nvPr/>
        </p:nvSpPr>
        <p:spPr>
          <a:xfrm>
            <a:off x="4623049" y="2114649"/>
            <a:ext cx="3271229" cy="57543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4A6279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ixaDeTexto 6"/>
          <p:cNvSpPr txBox="1"/>
          <p:nvPr/>
        </p:nvSpPr>
        <p:spPr>
          <a:xfrm>
            <a:off x="2158055" y="2203593"/>
            <a:ext cx="246500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Ingresso até 2003</a:t>
            </a:r>
          </a:p>
        </p:txBody>
      </p:sp>
      <p:sp>
        <p:nvSpPr>
          <p:cNvPr id="7" name="CaixaDeTexto 7"/>
          <p:cNvSpPr txBox="1"/>
          <p:nvPr/>
        </p:nvSpPr>
        <p:spPr>
          <a:xfrm>
            <a:off x="4915216" y="2217702"/>
            <a:ext cx="2832630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Ingresso entre 2003 e 2013</a:t>
            </a:r>
          </a:p>
        </p:txBody>
      </p:sp>
      <p:sp>
        <p:nvSpPr>
          <p:cNvPr id="10" name="CaixaDeTexto 19"/>
          <p:cNvSpPr txBox="1"/>
          <p:nvPr/>
        </p:nvSpPr>
        <p:spPr>
          <a:xfrm>
            <a:off x="7939570" y="2497938"/>
            <a:ext cx="321454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Renda Vitalícia (BSA)</a:t>
            </a:r>
          </a:p>
        </p:txBody>
      </p:sp>
      <p:sp>
        <p:nvSpPr>
          <p:cNvPr id="12" name="Divisa 21"/>
          <p:cNvSpPr/>
          <p:nvPr/>
        </p:nvSpPr>
        <p:spPr>
          <a:xfrm>
            <a:off x="7786489" y="2126409"/>
            <a:ext cx="3271229" cy="57543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4A6279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CaixaDeTexto 22"/>
          <p:cNvSpPr txBox="1"/>
          <p:nvPr/>
        </p:nvSpPr>
        <p:spPr>
          <a:xfrm>
            <a:off x="8383230" y="2193554"/>
            <a:ext cx="308817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dirty="0">
                <a:solidFill>
                  <a:srgbClr val="FFFFFF"/>
                </a:solidFill>
                <a:latin typeface="Calibri"/>
              </a:rPr>
              <a:t>Ingresso após 2013</a:t>
            </a:r>
            <a:endParaRPr lang="pt-BR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E661755E-0FDF-4C26-B783-FE07B3A35948}"/>
              </a:ext>
            </a:extLst>
          </p:cNvPr>
          <p:cNvGrpSpPr/>
          <p:nvPr/>
        </p:nvGrpSpPr>
        <p:grpSpPr>
          <a:xfrm>
            <a:off x="2400526" y="2729755"/>
            <a:ext cx="1665487" cy="1978088"/>
            <a:chOff x="2400526" y="2729755"/>
            <a:chExt cx="1665487" cy="1978088"/>
          </a:xfrm>
        </p:grpSpPr>
        <p:sp>
          <p:nvSpPr>
            <p:cNvPr id="17" name="Elipse 26"/>
            <p:cNvSpPr/>
            <p:nvPr/>
          </p:nvSpPr>
          <p:spPr>
            <a:xfrm>
              <a:off x="2400526" y="3174722"/>
              <a:ext cx="1665487" cy="153312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8C58C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Integralidade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(Último salário)</a:t>
              </a:r>
            </a:p>
          </p:txBody>
        </p:sp>
        <p:sp>
          <p:nvSpPr>
            <p:cNvPr id="19" name="Seta para cima 29"/>
            <p:cNvSpPr/>
            <p:nvPr/>
          </p:nvSpPr>
          <p:spPr>
            <a:xfrm>
              <a:off x="3026869" y="2729755"/>
              <a:ext cx="428640" cy="655628"/>
            </a:xfrm>
            <a:custGeom>
              <a:avLst>
                <a:gd name="f0" fmla="val 5661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*/ f20 f19 1"/>
                <a:gd name="f28" fmla="*/ 21600 f21 1"/>
                <a:gd name="f29" fmla="*/ 0 f21 1"/>
                <a:gd name="f30" fmla="*/ f19 f12 1"/>
                <a:gd name="f31" fmla="*/ f20 f13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2 1"/>
                <a:gd name="f38" fmla="+- f20 0 f34"/>
                <a:gd name="f39" fmla="*/ f36 f13 1"/>
                <a:gd name="f40" fmla="*/ f35 f12 1"/>
                <a:gd name="f41" fmla="*/ f36 f12 1"/>
                <a:gd name="f42" fmla="*/ f38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42" r="f37" b="f39"/>
              <a:pathLst>
                <a:path w="21600" h="21600">
                  <a:moveTo>
                    <a:pt x="f19" y="f8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7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8"/>
                  </a:lnTo>
                  <a:close/>
                </a:path>
              </a:pathLst>
            </a:custGeom>
            <a:solidFill>
              <a:srgbClr val="78C58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35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="" xmlns:a16="http://schemas.microsoft.com/office/drawing/2014/main" id="{4A3BB838-6D19-45CD-954A-BF234F624641}"/>
              </a:ext>
            </a:extLst>
          </p:cNvPr>
          <p:cNvGrpSpPr/>
          <p:nvPr/>
        </p:nvGrpSpPr>
        <p:grpSpPr>
          <a:xfrm>
            <a:off x="5431929" y="2729755"/>
            <a:ext cx="1665487" cy="1978088"/>
            <a:chOff x="5431929" y="2729755"/>
            <a:chExt cx="1665487" cy="1978088"/>
          </a:xfrm>
        </p:grpSpPr>
        <p:sp>
          <p:nvSpPr>
            <p:cNvPr id="21" name="Elipse 26">
              <a:extLst>
                <a:ext uri="{FF2B5EF4-FFF2-40B4-BE49-F238E27FC236}">
                  <a16:creationId xmlns="" xmlns:a16="http://schemas.microsoft.com/office/drawing/2014/main" id="{F63C2A28-33C7-43B3-8983-35B5047FF304}"/>
                </a:ext>
              </a:extLst>
            </p:cNvPr>
            <p:cNvSpPr/>
            <p:nvPr/>
          </p:nvSpPr>
          <p:spPr>
            <a:xfrm>
              <a:off x="5431929" y="3174722"/>
              <a:ext cx="1665487" cy="153312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8C58C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Média dos últimos salários</a:t>
              </a:r>
            </a:p>
          </p:txBody>
        </p:sp>
        <p:sp>
          <p:nvSpPr>
            <p:cNvPr id="22" name="Seta para cima 29">
              <a:extLst>
                <a:ext uri="{FF2B5EF4-FFF2-40B4-BE49-F238E27FC236}">
                  <a16:creationId xmlns="" xmlns:a16="http://schemas.microsoft.com/office/drawing/2014/main" id="{9FD264D4-44F2-4542-8D51-480D068F6CD2}"/>
                </a:ext>
              </a:extLst>
            </p:cNvPr>
            <p:cNvSpPr/>
            <p:nvPr/>
          </p:nvSpPr>
          <p:spPr>
            <a:xfrm>
              <a:off x="6058272" y="2729755"/>
              <a:ext cx="428640" cy="655628"/>
            </a:xfrm>
            <a:custGeom>
              <a:avLst>
                <a:gd name="f0" fmla="val 5661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*/ f20 f19 1"/>
                <a:gd name="f28" fmla="*/ 21600 f21 1"/>
                <a:gd name="f29" fmla="*/ 0 f21 1"/>
                <a:gd name="f30" fmla="*/ f19 f12 1"/>
                <a:gd name="f31" fmla="*/ f20 f13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2 1"/>
                <a:gd name="f38" fmla="+- f20 0 f34"/>
                <a:gd name="f39" fmla="*/ f36 f13 1"/>
                <a:gd name="f40" fmla="*/ f35 f12 1"/>
                <a:gd name="f41" fmla="*/ f36 f12 1"/>
                <a:gd name="f42" fmla="*/ f38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42" r="f37" b="f39"/>
              <a:pathLst>
                <a:path w="21600" h="21600">
                  <a:moveTo>
                    <a:pt x="f19" y="f8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7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8"/>
                  </a:lnTo>
                  <a:close/>
                </a:path>
              </a:pathLst>
            </a:custGeom>
            <a:solidFill>
              <a:srgbClr val="78C58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35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FAF4ADFC-7B5D-47EB-9F54-7034E9AA21AC}"/>
              </a:ext>
            </a:extLst>
          </p:cNvPr>
          <p:cNvGrpSpPr/>
          <p:nvPr/>
        </p:nvGrpSpPr>
        <p:grpSpPr>
          <a:xfrm>
            <a:off x="8716114" y="2728095"/>
            <a:ext cx="1665487" cy="1978088"/>
            <a:chOff x="8716114" y="2728095"/>
            <a:chExt cx="1665487" cy="1978088"/>
          </a:xfrm>
        </p:grpSpPr>
        <p:sp>
          <p:nvSpPr>
            <p:cNvPr id="23" name="Elipse 26">
              <a:extLst>
                <a:ext uri="{FF2B5EF4-FFF2-40B4-BE49-F238E27FC236}">
                  <a16:creationId xmlns="" xmlns:a16="http://schemas.microsoft.com/office/drawing/2014/main" id="{E571597C-1AF9-4E1D-9069-282AEEAEA46E}"/>
                </a:ext>
              </a:extLst>
            </p:cNvPr>
            <p:cNvSpPr/>
            <p:nvPr/>
          </p:nvSpPr>
          <p:spPr>
            <a:xfrm>
              <a:off x="8716114" y="3173062"/>
              <a:ext cx="1665487" cy="153312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8C58C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Média dos últimos salários, com limitação do teto</a:t>
              </a:r>
            </a:p>
          </p:txBody>
        </p:sp>
        <p:sp>
          <p:nvSpPr>
            <p:cNvPr id="24" name="Seta para cima 29">
              <a:extLst>
                <a:ext uri="{FF2B5EF4-FFF2-40B4-BE49-F238E27FC236}">
                  <a16:creationId xmlns="" xmlns:a16="http://schemas.microsoft.com/office/drawing/2014/main" id="{50E7554B-5A92-4483-A7F8-3713B3C0F849}"/>
                </a:ext>
              </a:extLst>
            </p:cNvPr>
            <p:cNvSpPr/>
            <p:nvPr/>
          </p:nvSpPr>
          <p:spPr>
            <a:xfrm>
              <a:off x="9342457" y="2728095"/>
              <a:ext cx="428640" cy="655628"/>
            </a:xfrm>
            <a:custGeom>
              <a:avLst>
                <a:gd name="f0" fmla="val 5661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*/ f20 f19 1"/>
                <a:gd name="f28" fmla="*/ 21600 f21 1"/>
                <a:gd name="f29" fmla="*/ 0 f21 1"/>
                <a:gd name="f30" fmla="*/ f19 f12 1"/>
                <a:gd name="f31" fmla="*/ f20 f13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2 1"/>
                <a:gd name="f38" fmla="+- f20 0 f34"/>
                <a:gd name="f39" fmla="*/ f36 f13 1"/>
                <a:gd name="f40" fmla="*/ f35 f12 1"/>
                <a:gd name="f41" fmla="*/ f36 f12 1"/>
                <a:gd name="f42" fmla="*/ f38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42" r="f37" b="f39"/>
              <a:pathLst>
                <a:path w="21600" h="21600">
                  <a:moveTo>
                    <a:pt x="f19" y="f8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7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8"/>
                  </a:lnTo>
                  <a:close/>
                </a:path>
              </a:pathLst>
            </a:custGeom>
            <a:solidFill>
              <a:srgbClr val="78C58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35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5" name="Chave Esquerda 24">
            <a:extLst>
              <a:ext uri="{FF2B5EF4-FFF2-40B4-BE49-F238E27FC236}">
                <a16:creationId xmlns="" xmlns:a16="http://schemas.microsoft.com/office/drawing/2014/main" id="{085360CC-2153-4693-9585-4F3D639CED3D}"/>
              </a:ext>
            </a:extLst>
          </p:cNvPr>
          <p:cNvSpPr/>
          <p:nvPr/>
        </p:nvSpPr>
        <p:spPr>
          <a:xfrm>
            <a:off x="1509806" y="2798151"/>
            <a:ext cx="228352" cy="19080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72B3554B-F859-42E8-887B-4CDAE54A9D94}"/>
              </a:ext>
            </a:extLst>
          </p:cNvPr>
          <p:cNvSpPr txBox="1"/>
          <p:nvPr/>
        </p:nvSpPr>
        <p:spPr>
          <a:xfrm>
            <a:off x="16829" y="3429001"/>
            <a:ext cx="160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Valor da</a:t>
            </a:r>
          </a:p>
          <a:p>
            <a:pPr algn="ctr"/>
            <a:r>
              <a:rPr lang="pt-BR" dirty="0"/>
              <a:t>Aposentadoria </a:t>
            </a:r>
          </a:p>
          <a:p>
            <a:pPr algn="ctr"/>
            <a:r>
              <a:rPr lang="pt-BR" dirty="0"/>
              <a:t>R$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09093357-842B-46C6-90F7-7678250D2646}"/>
              </a:ext>
            </a:extLst>
          </p:cNvPr>
          <p:cNvSpPr txBox="1"/>
          <p:nvPr/>
        </p:nvSpPr>
        <p:spPr>
          <a:xfrm>
            <a:off x="1738158" y="6146728"/>
            <a:ext cx="9144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Aposentadoria por Invalidez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PROPORCIONAL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 e Pensão por Morte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TEMPORÁRIA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="" xmlns:a16="http://schemas.microsoft.com/office/drawing/2014/main" id="{FF8642F5-A624-4AE4-8C0D-CFC5DA698247}"/>
              </a:ext>
            </a:extLst>
          </p:cNvPr>
          <p:cNvGrpSpPr/>
          <p:nvPr/>
        </p:nvGrpSpPr>
        <p:grpSpPr>
          <a:xfrm>
            <a:off x="1802565" y="4996644"/>
            <a:ext cx="5983924" cy="992193"/>
            <a:chOff x="1802565" y="4996644"/>
            <a:chExt cx="5983924" cy="992193"/>
          </a:xfrm>
        </p:grpSpPr>
        <p:sp>
          <p:nvSpPr>
            <p:cNvPr id="31" name="Chave Esquerda 30">
              <a:extLst>
                <a:ext uri="{FF2B5EF4-FFF2-40B4-BE49-F238E27FC236}">
                  <a16:creationId xmlns="" xmlns:a16="http://schemas.microsoft.com/office/drawing/2014/main" id="{648FC3E5-DFAD-410C-9231-0C5DDEBAA2FB}"/>
                </a:ext>
              </a:extLst>
            </p:cNvPr>
            <p:cNvSpPr/>
            <p:nvPr/>
          </p:nvSpPr>
          <p:spPr>
            <a:xfrm rot="16200000">
              <a:off x="4609861" y="2189348"/>
              <a:ext cx="369332" cy="598392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="" xmlns:a16="http://schemas.microsoft.com/office/drawing/2014/main" id="{936B762D-6131-47C4-905C-3D67FA46A9C7}"/>
                </a:ext>
              </a:extLst>
            </p:cNvPr>
            <p:cNvSpPr txBox="1"/>
            <p:nvPr/>
          </p:nvSpPr>
          <p:spPr>
            <a:xfrm>
              <a:off x="2529191" y="5342506"/>
              <a:ext cx="4568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Contribuição sobre de 11% do salário</a:t>
              </a:r>
            </a:p>
            <a:p>
              <a:pPr algn="ctr"/>
              <a:r>
                <a:rPr lang="pt-BR" dirty="0"/>
                <a:t>Contribuição sobre aposentadoria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8FBA30FF-8900-4543-AE9B-97434C4C82E0}"/>
              </a:ext>
            </a:extLst>
          </p:cNvPr>
          <p:cNvGrpSpPr/>
          <p:nvPr/>
        </p:nvGrpSpPr>
        <p:grpSpPr>
          <a:xfrm>
            <a:off x="7272664" y="4999887"/>
            <a:ext cx="4568225" cy="685238"/>
            <a:chOff x="7262729" y="5020289"/>
            <a:chExt cx="4568225" cy="685238"/>
          </a:xfrm>
        </p:grpSpPr>
        <p:sp>
          <p:nvSpPr>
            <p:cNvPr id="33" name="Chave Esquerda 32">
              <a:extLst>
                <a:ext uri="{FF2B5EF4-FFF2-40B4-BE49-F238E27FC236}">
                  <a16:creationId xmlns="" xmlns:a16="http://schemas.microsoft.com/office/drawing/2014/main" id="{A40B6637-0556-402F-A2CE-9DDB448F5C3A}"/>
                </a:ext>
              </a:extLst>
            </p:cNvPr>
            <p:cNvSpPr/>
            <p:nvPr/>
          </p:nvSpPr>
          <p:spPr>
            <a:xfrm rot="16200000">
              <a:off x="9293433" y="3621134"/>
              <a:ext cx="365130" cy="316344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="" xmlns:a16="http://schemas.microsoft.com/office/drawing/2014/main" id="{70BBD998-B192-4A7B-8763-A45A4529A0D7}"/>
                </a:ext>
              </a:extLst>
            </p:cNvPr>
            <p:cNvSpPr txBox="1"/>
            <p:nvPr/>
          </p:nvSpPr>
          <p:spPr>
            <a:xfrm>
              <a:off x="7262729" y="5336195"/>
              <a:ext cx="456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Contribuição limitada a 11% do teto</a:t>
              </a:r>
            </a:p>
          </p:txBody>
        </p:sp>
      </p:grpSp>
      <p:sp>
        <p:nvSpPr>
          <p:cNvPr id="9" name="Texto Explicativo: Seta para Baixo 8">
            <a:extLst>
              <a:ext uri="{FF2B5EF4-FFF2-40B4-BE49-F238E27FC236}">
                <a16:creationId xmlns="" xmlns:a16="http://schemas.microsoft.com/office/drawing/2014/main" id="{B3D13DF3-2FEB-4DDF-AC6D-E4D539F9B74A}"/>
              </a:ext>
            </a:extLst>
          </p:cNvPr>
          <p:cNvSpPr/>
          <p:nvPr/>
        </p:nvSpPr>
        <p:spPr>
          <a:xfrm>
            <a:off x="5174029" y="1006279"/>
            <a:ext cx="2169267" cy="107775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Média &lt; Último salário</a:t>
            </a:r>
          </a:p>
        </p:txBody>
      </p:sp>
      <p:sp>
        <p:nvSpPr>
          <p:cNvPr id="37" name="Texto Explicativo: Seta para Baixo 36">
            <a:extLst>
              <a:ext uri="{FF2B5EF4-FFF2-40B4-BE49-F238E27FC236}">
                <a16:creationId xmlns="" xmlns:a16="http://schemas.microsoft.com/office/drawing/2014/main" id="{9330217E-766A-42BC-A792-1FE2F57263E4}"/>
              </a:ext>
            </a:extLst>
          </p:cNvPr>
          <p:cNvSpPr/>
          <p:nvPr/>
        </p:nvSpPr>
        <p:spPr>
          <a:xfrm>
            <a:off x="8337469" y="1015081"/>
            <a:ext cx="2169267" cy="107775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Teto &lt; Último salário</a:t>
            </a: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4294967295"/>
          </p:nvPr>
        </p:nvSpPr>
        <p:spPr>
          <a:xfrm>
            <a:off x="9289865" y="6376577"/>
            <a:ext cx="2743200" cy="365129"/>
          </a:xfrm>
          <a:prstGeom prst="rect">
            <a:avLst/>
          </a:prstGeom>
        </p:spPr>
        <p:txBody>
          <a:bodyPr/>
          <a:lstStyle/>
          <a:p>
            <a:pPr lvl="0"/>
            <a:fld id="{C8B34FD5-0955-4D39-BE27-9D876A579DF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6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0" grpId="0"/>
      <p:bldP spid="9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/>
            <a:r>
              <a:rPr lang="pt-BR" sz="3200" dirty="0">
                <a:solidFill>
                  <a:srgbClr val="576A7C"/>
                </a:solidFill>
              </a:rPr>
              <a:t>Fundamentos                        Previdência Complementar</a:t>
            </a:r>
          </a:p>
        </p:txBody>
      </p:sp>
      <p:sp>
        <p:nvSpPr>
          <p:cNvPr id="13" name="CaixaDeTexto 22"/>
          <p:cNvSpPr txBox="1"/>
          <p:nvPr/>
        </p:nvSpPr>
        <p:spPr>
          <a:xfrm>
            <a:off x="8383230" y="2193554"/>
            <a:ext cx="308817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dirty="0">
                <a:solidFill>
                  <a:srgbClr val="FFFFFF"/>
                </a:solidFill>
                <a:latin typeface="Calibri"/>
              </a:rPr>
              <a:t>Ingresso após 2013</a:t>
            </a:r>
            <a:endParaRPr lang="pt-BR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F2A83280-1B6B-4AD9-B1DE-47443E63CE66}"/>
              </a:ext>
            </a:extLst>
          </p:cNvPr>
          <p:cNvGraphicFramePr/>
          <p:nvPr>
            <p:extLst/>
          </p:nvPr>
        </p:nvGraphicFramePr>
        <p:xfrm>
          <a:off x="701140" y="389106"/>
          <a:ext cx="10509290" cy="625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289865" y="6376577"/>
            <a:ext cx="2743200" cy="365129"/>
          </a:xfrm>
          <a:prstGeom prst="rect">
            <a:avLst/>
          </a:prstGeom>
        </p:spPr>
        <p:txBody>
          <a:bodyPr/>
          <a:lstStyle/>
          <a:p>
            <a:pPr lvl="0"/>
            <a:fld id="{C8B34FD5-0955-4D39-BE27-9D876A579DF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6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/>
            <a:r>
              <a:rPr lang="pt-BR" sz="3200" dirty="0">
                <a:solidFill>
                  <a:srgbClr val="576A7C"/>
                </a:solidFill>
              </a:rPr>
              <a:t>Fundamentos da Previdência Complementar</a:t>
            </a:r>
          </a:p>
        </p:txBody>
      </p:sp>
      <p:sp>
        <p:nvSpPr>
          <p:cNvPr id="13" name="CaixaDeTexto 22"/>
          <p:cNvSpPr txBox="1"/>
          <p:nvPr/>
        </p:nvSpPr>
        <p:spPr>
          <a:xfrm>
            <a:off x="8383230" y="2193554"/>
            <a:ext cx="308817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dirty="0">
                <a:solidFill>
                  <a:srgbClr val="FFFFFF"/>
                </a:solidFill>
                <a:latin typeface="Calibri"/>
              </a:rPr>
              <a:t>Ingresso após 2013</a:t>
            </a:r>
            <a:endParaRPr lang="pt-BR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CAD93902-B4E9-47DF-B96F-F7AA427B4E3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54157" y="1550505"/>
          <a:ext cx="9551503" cy="446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F39D9532-5616-4357-89C3-1E83C23A0C3F}"/>
              </a:ext>
            </a:extLst>
          </p:cNvPr>
          <p:cNvSpPr txBox="1"/>
          <p:nvPr/>
        </p:nvSpPr>
        <p:spPr>
          <a:xfrm>
            <a:off x="7365212" y="4224130"/>
            <a:ext cx="163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Fase Benefício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2D93ADC-BCEC-4AE4-B542-88A3B366CE00}"/>
              </a:ext>
            </a:extLst>
          </p:cNvPr>
          <p:cNvSpPr txBox="1"/>
          <p:nvPr/>
        </p:nvSpPr>
        <p:spPr>
          <a:xfrm>
            <a:off x="4474456" y="4244008"/>
            <a:ext cx="192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Fase Acumulação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73D288B-D61C-481E-BCFD-8796B7415F7C}"/>
              </a:ext>
            </a:extLst>
          </p:cNvPr>
          <p:cNvSpPr txBox="1"/>
          <p:nvPr/>
        </p:nvSpPr>
        <p:spPr>
          <a:xfrm>
            <a:off x="4283337" y="1824222"/>
            <a:ext cx="49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Saldo do Participante na aposentadoria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289865" y="6376577"/>
            <a:ext cx="2743200" cy="365129"/>
          </a:xfrm>
          <a:prstGeom prst="rect">
            <a:avLst/>
          </a:prstGeom>
        </p:spPr>
        <p:txBody>
          <a:bodyPr/>
          <a:lstStyle/>
          <a:p>
            <a:pPr lvl="0"/>
            <a:fld id="{C8B34FD5-0955-4D39-BE27-9D876A579DF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0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2102010" y="184825"/>
            <a:ext cx="8801688" cy="6858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sz="3200" dirty="0">
                <a:solidFill>
                  <a:srgbClr val="496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Modalidades dos Planos de Benefícios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11518901" y="6434138"/>
            <a:ext cx="673100" cy="365125"/>
          </a:xfrm>
          <a:prstGeom prst="rect">
            <a:avLst/>
          </a:prstGeom>
        </p:spPr>
        <p:txBody>
          <a:bodyPr/>
          <a:lstStyle/>
          <a:p>
            <a:fld id="{4EE5DC00-E853-4316-B5F2-8B519CD4A53E}" type="slidenum">
              <a:rPr lang="pt-BR" smtClean="0"/>
              <a:pPr/>
              <a:t>8</a:t>
            </a:fld>
            <a:endParaRPr lang="pt-BR" dirty="0"/>
          </a:p>
        </p:txBody>
      </p:sp>
      <p:graphicFrame>
        <p:nvGraphicFramePr>
          <p:cNvPr id="25" name="Gráfico 24"/>
          <p:cNvGraphicFramePr>
            <a:graphicFrameLocks/>
          </p:cNvGraphicFramePr>
          <p:nvPr>
            <p:extLst/>
          </p:nvPr>
        </p:nvGraphicFramePr>
        <p:xfrm>
          <a:off x="1295400" y="3914775"/>
          <a:ext cx="5187622" cy="277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2673212" y="6422441"/>
            <a:ext cx="283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EC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nºs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3/1993; 20/1998; 41/2003. </a:t>
            </a:r>
          </a:p>
          <a:p>
            <a:pPr algn="just"/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Leis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nºs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10887/2004; 9783/1999; 9630/1998; 8622/1993.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07865" y="4391418"/>
            <a:ext cx="64399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Contribuição de inativo (11%)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4862135" y="4548360"/>
            <a:ext cx="321995" cy="263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676029" y="4299085"/>
            <a:ext cx="1055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/>
              <a:t>MP 805, 30out2017</a:t>
            </a: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6267157" y="4517582"/>
            <a:ext cx="471395" cy="27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6597408" y="4296033"/>
            <a:ext cx="1097604" cy="252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259950" y="5312029"/>
            <a:ext cx="3321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800" b="1" u="sng" dirty="0">
                <a:hlinkClick r:id="rId3"/>
              </a:rPr>
              <a:t>LEI N</a:t>
            </a:r>
            <a:r>
              <a:rPr lang="pt-BR" sz="800" b="1" u="sng" baseline="30000" dirty="0">
                <a:hlinkClick r:id="rId3"/>
              </a:rPr>
              <a:t>o</a:t>
            </a:r>
            <a:r>
              <a:rPr lang="pt-BR" sz="800" b="1" u="sng" dirty="0">
                <a:hlinkClick r:id="rId3"/>
              </a:rPr>
              <a:t> 10.887, DE 18 DE JUNHO DE 2004: </a:t>
            </a:r>
            <a:endParaRPr lang="pt-BR" sz="800" b="1" u="sng" dirty="0" smtClean="0"/>
          </a:p>
          <a:p>
            <a:pPr algn="just"/>
            <a:endParaRPr lang="pt-BR" sz="800" dirty="0" smtClean="0"/>
          </a:p>
          <a:p>
            <a:pPr algn="just"/>
            <a:r>
              <a:rPr lang="pt-BR" sz="800" dirty="0" smtClean="0"/>
              <a:t>Art</a:t>
            </a:r>
            <a:r>
              <a:rPr lang="pt-BR" sz="800" dirty="0"/>
              <a:t>. 8</a:t>
            </a:r>
            <a:r>
              <a:rPr lang="pt-BR" sz="800" u="sng" baseline="30000" dirty="0"/>
              <a:t>o</a:t>
            </a:r>
            <a:r>
              <a:rPr lang="pt-BR" sz="800" dirty="0"/>
              <a:t> A contribuição da União para o custeio do regime de previdência (RPPS) será o dobro da contribuição do servidor ativo, devendo </a:t>
            </a:r>
            <a:r>
              <a:rPr lang="pt-BR" sz="800" u="sng" dirty="0"/>
              <a:t>o produto de sua arrecadação ser contabilizado em</a:t>
            </a:r>
            <a:r>
              <a:rPr lang="pt-BR" sz="800" dirty="0"/>
              <a:t> </a:t>
            </a:r>
            <a:r>
              <a:rPr lang="pt-BR" sz="800" u="sng" dirty="0"/>
              <a:t>conta específica</a:t>
            </a:r>
            <a:r>
              <a:rPr lang="pt-BR" sz="800" dirty="0"/>
              <a:t>.        </a:t>
            </a:r>
            <a:endParaRPr lang="pt-BR" sz="800" dirty="0" smtClean="0"/>
          </a:p>
          <a:p>
            <a:pPr algn="just"/>
            <a:endParaRPr lang="pt-BR" sz="800" dirty="0" smtClean="0"/>
          </a:p>
          <a:p>
            <a:pPr algn="just"/>
            <a:r>
              <a:rPr lang="pt-BR" sz="800" dirty="0" smtClean="0"/>
              <a:t>Parágrafo </a:t>
            </a:r>
            <a:r>
              <a:rPr lang="pt-BR" sz="800" dirty="0"/>
              <a:t>único. A União é responsável pela cobertura de eventuais insuficiências financeiras do regime decorrentes do pagamento de benefícios previdenciários.</a:t>
            </a:r>
          </a:p>
          <a:p>
            <a:pPr algn="just"/>
            <a:r>
              <a:rPr lang="pt-BR" sz="800" dirty="0"/>
              <a:t> </a:t>
            </a: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6267157" y="4794581"/>
            <a:ext cx="992793" cy="77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a 21"/>
          <p:cNvGraphicFramePr/>
          <p:nvPr>
            <p:extLst/>
          </p:nvPr>
        </p:nvGraphicFramePr>
        <p:xfrm>
          <a:off x="2706112" y="986950"/>
          <a:ext cx="5845174" cy="2510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04" y="2241955"/>
            <a:ext cx="2661397" cy="12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 noGrp="1"/>
          </p:cNvSpPr>
          <p:nvPr>
            <p:ph type="title"/>
          </p:nvPr>
        </p:nvSpPr>
        <p:spPr>
          <a:xfrm>
            <a:off x="2107472" y="2834009"/>
            <a:ext cx="8926288" cy="128079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pt-BR" sz="4000" b="1" dirty="0"/>
              <a:t>2</a:t>
            </a:r>
            <a:r>
              <a:rPr lang="pt-BR" sz="4000" b="1" dirty="0" smtClean="0"/>
              <a:t>. Mudança do Regime </a:t>
            </a:r>
            <a:r>
              <a:rPr lang="pt-BR" sz="4000" b="1" dirty="0"/>
              <a:t>Previdenciário</a:t>
            </a: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RPPS (União) –&gt; RPPS (teto/União) + RPC (Funpresp)</a:t>
            </a:r>
          </a:p>
        </p:txBody>
      </p:sp>
      <p:sp>
        <p:nvSpPr>
          <p:cNvPr id="3" name="Espaço Reservado para Número de Slide 6"/>
          <p:cNvSpPr txBox="1"/>
          <p:nvPr/>
        </p:nvSpPr>
        <p:spPr>
          <a:xfrm>
            <a:off x="9276807" y="6311902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651913-A187-41AF-A68B-BCB1D7EB1351}" type="slidenum">
              <a:rPr sz="1200">
                <a:solidFill>
                  <a:schemeClr val="bg1"/>
                </a:solidFill>
              </a:rPr>
              <a:t>9</a:t>
            </a:fld>
            <a:endParaRPr lang="pt-BR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6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8751</TotalTime>
  <Words>2646</Words>
  <Application>Microsoft Office PowerPoint</Application>
  <PresentationFormat>Widescreen</PresentationFormat>
  <Paragraphs>371</Paragraphs>
  <Slides>30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30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Courier New</vt:lpstr>
      <vt:lpstr>Franklin Gothic Book</vt:lpstr>
      <vt:lpstr>Franklin Gothic Heavy</vt:lpstr>
      <vt:lpstr>Garamond</vt:lpstr>
      <vt:lpstr>Tahoma</vt:lpstr>
      <vt:lpstr>Times New Roman</vt:lpstr>
      <vt:lpstr>Trebuchet MS</vt:lpstr>
      <vt:lpstr>Wingdings</vt:lpstr>
      <vt:lpstr>Tema do Office</vt:lpstr>
      <vt:lpstr>Personalizar design</vt:lpstr>
      <vt:lpstr>1_Personalizar design</vt:lpstr>
      <vt:lpstr>2_Personalizar design</vt:lpstr>
      <vt:lpstr>Berlim</vt:lpstr>
      <vt:lpstr>1_Tema do Office</vt:lpstr>
      <vt:lpstr>2_Tema do Office</vt:lpstr>
      <vt:lpstr>3_Tema do Office</vt:lpstr>
      <vt:lpstr>4_Tema do Office</vt:lpstr>
      <vt:lpstr>     </vt:lpstr>
      <vt:lpstr>Sumário</vt:lpstr>
      <vt:lpstr>1. Aspectos Legais</vt:lpstr>
      <vt:lpstr>Regimes de Previdência no Brasil</vt:lpstr>
      <vt:lpstr>Regime Próprio de Previdência SOCIAL - RPPS</vt:lpstr>
      <vt:lpstr>Fundamentos                        Previdência Complementar</vt:lpstr>
      <vt:lpstr>Fundamentos da Previdência Complementar</vt:lpstr>
      <vt:lpstr>Modalidades dos Planos de Benefícios</vt:lpstr>
      <vt:lpstr>2. Mudança do Regime Previdenciário RPPS (União) –&gt; RPPS (teto/União) + RPC (Funpresp)</vt:lpstr>
      <vt:lpstr>Migrar ou não migrar??? THIS IS THE QUESTION!</vt:lpstr>
      <vt:lpstr>5. Migração (MP 853)</vt:lpstr>
      <vt:lpstr>Efeitos da Mudança do Regime Previdenciário (cont.)</vt:lpstr>
      <vt:lpstr>Apresentação do PowerPoint</vt:lpstr>
      <vt:lpstr>Efeitos da Mudança de Regime Previdenciário</vt:lpstr>
      <vt:lpstr>Efeitos da Mudança de Regime Previdenciário</vt:lpstr>
      <vt:lpstr>Benefício Especial – Fórmula de Cálculo</vt:lpstr>
      <vt:lpstr>Benefício Especial – regras e direitos</vt:lpstr>
      <vt:lpstr>Benefício Especial – Natureza Jurídica</vt:lpstr>
      <vt:lpstr>Benefício Especial – Natureza Jurídica</vt:lpstr>
      <vt:lpstr>Benefício Especial – Natureza Jurídica</vt:lpstr>
      <vt:lpstr>Benefício Especial – Segurança Jurídica</vt:lpstr>
      <vt:lpstr>Benefício Especial – Segurança Jurídica</vt:lpstr>
      <vt:lpstr>Benefício Especial – Segurança Jurídica</vt:lpstr>
      <vt:lpstr>Benefício Especial – cálculo</vt:lpstr>
      <vt:lpstr>Estatísticas</vt:lpstr>
      <vt:lpstr>Artigos s/Mudança do Regime Previdenciário</vt:lpstr>
      <vt:lpstr>4. Funpresp-Exe</vt:lpstr>
      <vt:lpstr>Por que Aderir ao Plano de Previdência Complementar da Funpresp?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Priscilla Moreira</dc:creator>
  <cp:lastModifiedBy>Igor Lins da Rocha Lourenco</cp:lastModifiedBy>
  <cp:revision>150</cp:revision>
  <cp:lastPrinted>2018-06-18T14:37:04Z</cp:lastPrinted>
  <dcterms:created xsi:type="dcterms:W3CDTF">2018-04-24T14:51:51Z</dcterms:created>
  <dcterms:modified xsi:type="dcterms:W3CDTF">2019-02-20T18:53:08Z</dcterms:modified>
</cp:coreProperties>
</file>