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98" r:id="rId2"/>
    <p:sldId id="258" r:id="rId3"/>
    <p:sldId id="349" r:id="rId4"/>
    <p:sldId id="334" r:id="rId5"/>
    <p:sldId id="354" r:id="rId6"/>
    <p:sldId id="370" r:id="rId7"/>
    <p:sldId id="358" r:id="rId8"/>
    <p:sldId id="360" r:id="rId9"/>
    <p:sldId id="361" r:id="rId10"/>
    <p:sldId id="335" r:id="rId11"/>
    <p:sldId id="336" r:id="rId12"/>
    <p:sldId id="337" r:id="rId13"/>
    <p:sldId id="339" r:id="rId14"/>
    <p:sldId id="338" r:id="rId15"/>
    <p:sldId id="342" r:id="rId16"/>
    <p:sldId id="355" r:id="rId17"/>
    <p:sldId id="351" r:id="rId18"/>
    <p:sldId id="353" r:id="rId19"/>
    <p:sldId id="343" r:id="rId20"/>
    <p:sldId id="301" r:id="rId21"/>
    <p:sldId id="300" r:id="rId22"/>
    <p:sldId id="302" r:id="rId23"/>
    <p:sldId id="303" r:id="rId24"/>
    <p:sldId id="306" r:id="rId25"/>
    <p:sldId id="304" r:id="rId26"/>
    <p:sldId id="305" r:id="rId27"/>
    <p:sldId id="307" r:id="rId28"/>
    <p:sldId id="272" r:id="rId29"/>
    <p:sldId id="364" r:id="rId30"/>
    <p:sldId id="365" r:id="rId31"/>
    <p:sldId id="275" r:id="rId32"/>
    <p:sldId id="276" r:id="rId33"/>
    <p:sldId id="277" r:id="rId34"/>
    <p:sldId id="368" r:id="rId35"/>
    <p:sldId id="346" r:id="rId36"/>
    <p:sldId id="366" r:id="rId37"/>
    <p:sldId id="369" r:id="rId38"/>
    <p:sldId id="345" r:id="rId39"/>
    <p:sldId id="308" r:id="rId40"/>
    <p:sldId id="311" r:id="rId41"/>
    <p:sldId id="310" r:id="rId42"/>
    <p:sldId id="312" r:id="rId43"/>
    <p:sldId id="309" r:id="rId44"/>
    <p:sldId id="286" r:id="rId45"/>
    <p:sldId id="287" r:id="rId46"/>
    <p:sldId id="288" r:id="rId47"/>
    <p:sldId id="290" r:id="rId4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32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BC7EC70D-9BFA-4488-A1A3-7C97DA066D58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404" y="4714796"/>
            <a:ext cx="5436868" cy="4467066"/>
          </a:xfrm>
          <a:prstGeom prst="rect">
            <a:avLst/>
          </a:prstGeom>
        </p:spPr>
        <p:txBody>
          <a:bodyPr vert="horz" lIns="91504" tIns="45752" rIns="91504" bIns="4575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32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11DBF91A-ABA0-4943-837E-BF69D9CCE8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75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53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06137"/>
            <a:ext cx="12192001" cy="362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60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milson.enedino.FUNPRESPJUD\Desktop\C&#243;pia%20de%2002%2009%202015.xls!Ramo!%5bC&#243;pia%20de%2002%2009%202015.xls%5dRamo%20Gr&#225;fico%201-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G:\C&#243;pia%20de%2002%2009%202015.xls!Ramo!%5bC&#243;pia%20de%2002%2009%202015.xls%5dRamo%20Gr&#225;fico%202" TargetMode="External"/><Relationship Id="rId4" Type="http://schemas.openxmlformats.org/officeDocument/2006/relationships/oleObject" Target="file:///G:\C&#243;pia%20de%2002%2009%202015.xls!Ades&#227;o!%5bC&#243;pia%20de%2002%2009%202015.xls%5dAdes&#227;o%20Gr&#225;fico%202-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C&#243;pia%20de%2002%2009%202015.xls!Cargos!%5bC&#243;pia%20de%2002%2009%202015.xls%5dCargos%20Gr&#225;fico%20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G:\C&#243;pia%20de%2002%2009%202015.xls!Cargos!%5bC&#243;pia%20de%2002%2009%202015.xls%5dCargos%20Gr&#225;fico%20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5378"/>
            <a:ext cx="12192001" cy="3626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4953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66652" y="653142"/>
            <a:ext cx="4362996" cy="6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60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em forma de U 1"/>
          <p:cNvSpPr/>
          <p:nvPr/>
        </p:nvSpPr>
        <p:spPr>
          <a:xfrm rot="10800000" flipH="1">
            <a:off x="6037982" y="3658482"/>
            <a:ext cx="4177171" cy="1764001"/>
          </a:xfrm>
          <a:prstGeom prst="uturnArrow">
            <a:avLst>
              <a:gd name="adj1" fmla="val 8135"/>
              <a:gd name="adj2" fmla="val 16459"/>
              <a:gd name="adj3" fmla="val 20287"/>
              <a:gd name="adj4" fmla="val 43750"/>
              <a:gd name="adj5" fmla="val 7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ta em forma de U 2"/>
          <p:cNvSpPr/>
          <p:nvPr/>
        </p:nvSpPr>
        <p:spPr>
          <a:xfrm rot="10800000">
            <a:off x="1867989" y="3656447"/>
            <a:ext cx="4315650" cy="1764001"/>
          </a:xfrm>
          <a:prstGeom prst="uturnArrow">
            <a:avLst>
              <a:gd name="adj1" fmla="val 8135"/>
              <a:gd name="adj2" fmla="val 17342"/>
              <a:gd name="adj3" fmla="val 22055"/>
              <a:gd name="adj4" fmla="val 43750"/>
              <a:gd name="adj5" fmla="val 75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que é a migração de regime 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3200" dirty="0">
                <a:cs typeface="Arial Rounded MT Bold"/>
              </a:rPr>
              <a:t>CF/1988 e 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Lei 12.618/2012)</a:t>
            </a:r>
            <a:endParaRPr lang="pt-BR" sz="36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68328" y="1528895"/>
            <a:ext cx="3204000" cy="241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200" b="1" dirty="0">
                <a:solidFill>
                  <a:srgbClr val="FFFF00"/>
                </a:solidFill>
              </a:rPr>
              <a:t>Assegurado o Benefício Especial (BE)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(pagamento mensal pela União)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8453583" y="1502769"/>
            <a:ext cx="2916000" cy="2448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200" b="1" dirty="0">
                <a:solidFill>
                  <a:srgbClr val="FFFF00"/>
                </a:solidFill>
              </a:rPr>
              <a:t>Opção de Adesão à Funpresp-Jud</a:t>
            </a:r>
          </a:p>
          <a:p>
            <a:pPr algn="ctr">
              <a:spcAft>
                <a:spcPts val="600"/>
              </a:spcAft>
            </a:pPr>
            <a:r>
              <a:rPr lang="pt-BR" sz="2800" dirty="0"/>
              <a:t>(participante patrocinado)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882000" y="1523918"/>
            <a:ext cx="4428000" cy="241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200" b="1" spc="-100" dirty="0">
                <a:solidFill>
                  <a:srgbClr val="FFFF00"/>
                </a:solidFill>
              </a:rPr>
              <a:t>Opção pelo </a:t>
            </a:r>
            <a:r>
              <a:rPr lang="pt-BR" sz="3200" b="1" u="sng" spc="-100" dirty="0">
                <a:solidFill>
                  <a:srgbClr val="FFFF00"/>
                </a:solidFill>
              </a:rPr>
              <a:t>RPPS limitado </a:t>
            </a:r>
            <a:r>
              <a:rPr lang="pt-BR" sz="3200" b="1" spc="-100" dirty="0">
                <a:solidFill>
                  <a:srgbClr val="FFFF00"/>
                </a:solidFill>
              </a:rPr>
              <a:t>ao teto do RGPS </a:t>
            </a:r>
          </a:p>
          <a:p>
            <a:pPr algn="ctr">
              <a:spcAft>
                <a:spcPts val="600"/>
              </a:spcAft>
            </a:pPr>
            <a:r>
              <a:rPr lang="pt-BR" sz="2600" spc="-100" dirty="0" smtClean="0"/>
              <a:t>(limitação do </a:t>
            </a:r>
            <a:r>
              <a:rPr lang="pt-BR" sz="2600" b="1" spc="-100" dirty="0"/>
              <a:t>desconto</a:t>
            </a:r>
            <a:r>
              <a:rPr lang="pt-BR" sz="2600" spc="-100" dirty="0"/>
              <a:t> e dos </a:t>
            </a:r>
            <a:r>
              <a:rPr lang="pt-BR" sz="2600" b="1" spc="-100" dirty="0"/>
              <a:t>benefícios</a:t>
            </a:r>
            <a:r>
              <a:rPr lang="pt-BR" sz="2600" spc="-100" dirty="0"/>
              <a:t> de aposentadoria e pensão ao teto do RGPS)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71487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spc="-50" dirty="0"/>
              <a:t>Opção até </a:t>
            </a:r>
            <a:r>
              <a:rPr lang="pt-BR" sz="32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29/3/2019</a:t>
            </a:r>
            <a:r>
              <a:rPr lang="pt-BR" sz="3200" spc="-50" dirty="0" smtClean="0"/>
              <a:t> </a:t>
            </a:r>
            <a:r>
              <a:rPr lang="pt-BR" sz="2600" spc="-50" dirty="0"/>
              <a:t>(o exercício da opção é </a:t>
            </a:r>
            <a:r>
              <a:rPr lang="pt-BR" sz="2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irrevogável e irretratável</a:t>
            </a:r>
            <a:r>
              <a:rPr lang="pt-BR" sz="2600" spc="-50" dirty="0"/>
              <a:t>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1480539"/>
              </p:ext>
            </p:extLst>
          </p:nvPr>
        </p:nvGraphicFramePr>
        <p:xfrm>
          <a:off x="2396294" y="4534141"/>
          <a:ext cx="348947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spc="-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Ato Jurídico Perfeito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045128"/>
              </p:ext>
            </p:extLst>
          </p:nvPr>
        </p:nvGraphicFramePr>
        <p:xfrm>
          <a:off x="6091835" y="4534141"/>
          <a:ext cx="390025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spc="-50" dirty="0">
                          <a:solidFill>
                            <a:schemeClr val="tx1"/>
                          </a:solidFill>
                          <a:latin typeface="+mn-lt"/>
                        </a:rPr>
                        <a:t>Inscrição facultativa</a:t>
                      </a:r>
                      <a:endParaRPr lang="pt-BR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que é o Benefício Especial 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(art. 3º e 22 da Lei 12.618/2012)</a:t>
            </a:r>
            <a:endParaRPr lang="pt-BR" sz="36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9853" y="1305076"/>
            <a:ext cx="2952000" cy="3960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000" b="1" spc="-100" dirty="0">
                <a:solidFill>
                  <a:srgbClr val="FFFF00"/>
                </a:solidFill>
              </a:rPr>
              <a:t>Subsídio/ Remuneração de contribuição para o </a:t>
            </a:r>
            <a:r>
              <a:rPr lang="pt-BR" sz="3000" b="1" u="sng" spc="-100" dirty="0">
                <a:solidFill>
                  <a:srgbClr val="FFFF00"/>
                </a:solidFill>
              </a:rPr>
              <a:t>RPPS integral</a:t>
            </a:r>
          </a:p>
          <a:p>
            <a:pPr algn="ctr">
              <a:spcAft>
                <a:spcPts val="600"/>
              </a:spcAft>
            </a:pPr>
            <a:r>
              <a:rPr lang="pt-BR" sz="3000" b="1" spc="-100" dirty="0" smtClean="0">
                <a:solidFill>
                  <a:schemeClr val="bg1"/>
                </a:solidFill>
              </a:rPr>
              <a:t> 15.839,45</a:t>
            </a:r>
            <a:endParaRPr lang="pt-BR" sz="3000" b="1" spc="-1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2600" spc="-100" dirty="0" smtClean="0">
                <a:solidFill>
                  <a:schemeClr val="bg1"/>
                </a:solidFill>
              </a:rPr>
              <a:t> 1.742,34 </a:t>
            </a:r>
            <a:r>
              <a:rPr lang="pt-BR" sz="2600" spc="-100" dirty="0">
                <a:solidFill>
                  <a:schemeClr val="bg1"/>
                </a:solidFill>
              </a:rPr>
              <a:t>(11%)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9193283" y="3408294"/>
            <a:ext cx="2520000" cy="1980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000" b="1" spc="-100" dirty="0">
                <a:solidFill>
                  <a:srgbClr val="FFFF00"/>
                </a:solidFill>
              </a:rPr>
              <a:t>Opção pelo </a:t>
            </a:r>
            <a:r>
              <a:rPr lang="pt-BR" sz="3000" b="1" u="sng" spc="-100" dirty="0">
                <a:solidFill>
                  <a:srgbClr val="FFFF00"/>
                </a:solidFill>
              </a:rPr>
              <a:t>RPPS limitado </a:t>
            </a:r>
          </a:p>
          <a:p>
            <a:pPr algn="ctr">
              <a:spcAft>
                <a:spcPts val="600"/>
              </a:spcAft>
            </a:pPr>
            <a:r>
              <a:rPr lang="pt-BR" sz="3000" b="1" spc="-100" dirty="0" smtClean="0"/>
              <a:t> 5.839,45</a:t>
            </a:r>
            <a:endParaRPr lang="pt-BR" sz="3000" b="1" spc="-100" dirty="0"/>
          </a:p>
          <a:p>
            <a:pPr algn="ctr">
              <a:spcAft>
                <a:spcPts val="600"/>
              </a:spcAft>
            </a:pPr>
            <a:r>
              <a:rPr lang="pt-BR" sz="2600" spc="-100" dirty="0" smtClean="0">
                <a:solidFill>
                  <a:schemeClr val="bg1"/>
                </a:solidFill>
              </a:rPr>
              <a:t> 642,34 </a:t>
            </a:r>
            <a:r>
              <a:rPr lang="pt-BR" sz="2600" spc="-100" dirty="0">
                <a:solidFill>
                  <a:schemeClr val="bg1"/>
                </a:solidFill>
              </a:rPr>
              <a:t>(11%)</a:t>
            </a:r>
            <a:endParaRPr lang="pt-BR" sz="2600" spc="-1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318121" y="1305076"/>
            <a:ext cx="2376000" cy="1980000"/>
          </a:xfrm>
          <a:prstGeom prst="roundRect">
            <a:avLst>
              <a:gd name="adj" fmla="val 10123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000" b="1" spc="-100" dirty="0">
                <a:solidFill>
                  <a:srgbClr val="FFFF00"/>
                </a:solidFill>
              </a:rPr>
              <a:t>Descontos </a:t>
            </a:r>
            <a:r>
              <a:rPr lang="pt-BR" sz="3000" b="1" spc="-100" dirty="0" smtClean="0">
                <a:solidFill>
                  <a:srgbClr val="FFFF00"/>
                </a:solidFill>
              </a:rPr>
              <a:t>realizados a </a:t>
            </a:r>
            <a:r>
              <a:rPr lang="pt-BR" sz="3000" b="1" spc="-100" dirty="0">
                <a:solidFill>
                  <a:srgbClr val="FFFF00"/>
                </a:solidFill>
              </a:rPr>
              <a:t>maior</a:t>
            </a:r>
          </a:p>
          <a:p>
            <a:pPr algn="ctr">
              <a:spcAft>
                <a:spcPts val="600"/>
              </a:spcAft>
            </a:pPr>
            <a:r>
              <a:rPr lang="pt-BR" sz="2800" b="1" spc="-100" dirty="0" smtClean="0">
                <a:solidFill>
                  <a:schemeClr val="bg1"/>
                </a:solidFill>
              </a:rPr>
              <a:t> </a:t>
            </a:r>
            <a:r>
              <a:rPr lang="pt-BR" sz="2800" b="1" spc="-100" dirty="0">
                <a:solidFill>
                  <a:schemeClr val="bg1"/>
                </a:solidFill>
              </a:rPr>
              <a:t>10.000,00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19055" y="3408294"/>
            <a:ext cx="2376000" cy="1980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000" b="1" spc="-100" dirty="0">
                <a:solidFill>
                  <a:srgbClr val="FFFF00"/>
                </a:solidFill>
              </a:rPr>
              <a:t>Descontos devidos</a:t>
            </a:r>
          </a:p>
          <a:p>
            <a:pPr algn="ctr">
              <a:spcAft>
                <a:spcPts val="600"/>
              </a:spcAft>
            </a:pPr>
            <a:r>
              <a:rPr lang="pt-BR" sz="3000" b="1" spc="-100" dirty="0" smtClean="0"/>
              <a:t> 5.839,45</a:t>
            </a:r>
            <a:endParaRPr lang="pt-BR" sz="3000" b="1" spc="-100" dirty="0"/>
          </a:p>
          <a:p>
            <a:pPr algn="ctr">
              <a:spcAft>
                <a:spcPts val="600"/>
              </a:spcAft>
            </a:pPr>
            <a:r>
              <a:rPr lang="pt-BR" sz="2600" spc="-100" dirty="0" smtClean="0">
                <a:solidFill>
                  <a:schemeClr val="bg1"/>
                </a:solidFill>
              </a:rPr>
              <a:t> 642,34 </a:t>
            </a:r>
            <a:r>
              <a:rPr lang="pt-BR" sz="2600" spc="-100" dirty="0">
                <a:solidFill>
                  <a:schemeClr val="bg1"/>
                </a:solidFill>
              </a:rPr>
              <a:t>(11%)</a:t>
            </a:r>
            <a:endParaRPr lang="pt-BR" sz="2600" spc="-100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8688466" y="2286926"/>
            <a:ext cx="468000" cy="1748"/>
          </a:xfrm>
          <a:prstGeom prst="straightConnector1">
            <a:avLst/>
          </a:prstGeom>
          <a:ln w="127000">
            <a:solidFill>
              <a:schemeClr val="tx2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9193283" y="1297770"/>
            <a:ext cx="2520000" cy="1980000"/>
          </a:xfrm>
          <a:prstGeom prst="roundRect">
            <a:avLst>
              <a:gd name="adj" fmla="val 101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pt-BR" sz="3000" b="1" spc="-100" dirty="0">
                <a:solidFill>
                  <a:srgbClr val="FFFF00"/>
                </a:solidFill>
              </a:rPr>
              <a:t>Benefício Especial (BE)</a:t>
            </a:r>
          </a:p>
          <a:p>
            <a:pPr algn="ctr">
              <a:spcAft>
                <a:spcPts val="600"/>
              </a:spcAft>
            </a:pPr>
            <a:r>
              <a:rPr lang="pt-BR" sz="2800" spc="-100" dirty="0" smtClean="0">
                <a:solidFill>
                  <a:schemeClr val="bg1"/>
                </a:solidFill>
              </a:rPr>
              <a:t> </a:t>
            </a:r>
            <a:r>
              <a:rPr lang="pt-BR" sz="2800" spc="-100" dirty="0">
                <a:solidFill>
                  <a:schemeClr val="bg1"/>
                </a:solidFill>
              </a:rPr>
              <a:t>X,XX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80000" y="5657850"/>
            <a:ext cx="112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000" b="1" spc="-100" dirty="0"/>
              <a:t>Objetivo</a:t>
            </a:r>
            <a:r>
              <a:rPr lang="pt-BR" sz="3000" spc="-100" dirty="0"/>
              <a:t>: compensar </a:t>
            </a:r>
            <a:r>
              <a:rPr lang="pt-BR" sz="3000" spc="-100" dirty="0" smtClean="0"/>
              <a:t>as contribuições realizadas antes da migração</a:t>
            </a:r>
            <a:endParaRPr lang="pt-BR" sz="3000" spc="-100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350833" y="1303783"/>
            <a:ext cx="2520000" cy="1980000"/>
          </a:xfrm>
          <a:prstGeom prst="roundRect">
            <a:avLst>
              <a:gd name="adj" fmla="val 101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000" b="1" spc="-100" dirty="0">
                <a:solidFill>
                  <a:srgbClr val="FFFF00"/>
                </a:solidFill>
              </a:rPr>
              <a:t>Devolução da Contribuição realizada </a:t>
            </a:r>
          </a:p>
          <a:p>
            <a:pPr algn="ctr">
              <a:spcAft>
                <a:spcPts val="600"/>
              </a:spcAft>
            </a:pPr>
            <a:r>
              <a:rPr lang="pt-BR" sz="2600" spc="-100" dirty="0" smtClean="0">
                <a:solidFill>
                  <a:schemeClr val="bg1"/>
                </a:solidFill>
              </a:rPr>
              <a:t> </a:t>
            </a:r>
            <a:r>
              <a:rPr lang="pt-BR" sz="2600" spc="-100" dirty="0">
                <a:solidFill>
                  <a:schemeClr val="bg1"/>
                </a:solidFill>
              </a:rPr>
              <a:t>1.100,00 (11%)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rot="10800000">
            <a:off x="5874860" y="2292354"/>
            <a:ext cx="468000" cy="1748"/>
          </a:xfrm>
          <a:prstGeom prst="straightConnector1">
            <a:avLst/>
          </a:prstGeom>
          <a:ln w="127000">
            <a:solidFill>
              <a:schemeClr val="tx2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is 20"/>
          <p:cNvSpPr/>
          <p:nvPr/>
        </p:nvSpPr>
        <p:spPr>
          <a:xfrm rot="2701098">
            <a:off x="2908788" y="600864"/>
            <a:ext cx="3420000" cy="3420000"/>
          </a:xfrm>
          <a:prstGeom prst="mathPlus">
            <a:avLst>
              <a:gd name="adj1" fmla="val 442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pc="-100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11697241" y="4342692"/>
            <a:ext cx="468000" cy="1748"/>
          </a:xfrm>
          <a:prstGeom prst="straightConnector1">
            <a:avLst/>
          </a:prstGeom>
          <a:ln w="1270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>
            <a:off x="5862454" y="4406860"/>
            <a:ext cx="468000" cy="1748"/>
          </a:xfrm>
          <a:prstGeom prst="straightConnector1">
            <a:avLst/>
          </a:prstGeom>
          <a:ln w="127000">
            <a:solidFill>
              <a:schemeClr val="tx2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19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rot="10800000" flipV="1">
            <a:off x="1063" y="-10784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Cálculo do Benefício Especial 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(5 passos)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12" name="Retângulo 11"/>
          <p:cNvSpPr>
            <a:spLocks/>
          </p:cNvSpPr>
          <p:nvPr/>
        </p:nvSpPr>
        <p:spPr>
          <a:xfrm>
            <a:off x="390000" y="1051302"/>
            <a:ext cx="11412000" cy="512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200" b="1" spc="-100" dirty="0">
                <a:solidFill>
                  <a:schemeClr val="tx1"/>
                </a:solidFill>
              </a:rPr>
              <a:t>1º) </a:t>
            </a:r>
            <a:r>
              <a:rPr lang="pt-BR" sz="2200" spc="-100" dirty="0">
                <a:solidFill>
                  <a:schemeClr val="tx1"/>
                </a:solidFill>
              </a:rPr>
              <a:t>obter os valores mensais das </a:t>
            </a:r>
            <a:r>
              <a:rPr lang="pt-BR" sz="2200" b="1" u="sng" spc="-100" dirty="0">
                <a:solidFill>
                  <a:schemeClr val="tx1"/>
                </a:solidFill>
              </a:rPr>
              <a:t>remunerações de contribuição</a:t>
            </a:r>
            <a:r>
              <a:rPr lang="pt-BR" sz="2200" spc="-100" dirty="0">
                <a:solidFill>
                  <a:schemeClr val="tx1"/>
                </a:solidFill>
              </a:rPr>
              <a:t> anteriores à data de mudança do regime, utilizadas como base para as contribuições ao </a:t>
            </a:r>
            <a:r>
              <a:rPr lang="pt-BR" sz="2200" b="1" u="sng" spc="-100" dirty="0">
                <a:solidFill>
                  <a:schemeClr val="tx1"/>
                </a:solidFill>
              </a:rPr>
              <a:t>RPPS da União, dos Estados, do Distrito Federal ou dos Municípios</a:t>
            </a:r>
            <a:r>
              <a:rPr lang="pt-BR" sz="2200" spc="-100" dirty="0">
                <a:solidFill>
                  <a:schemeClr val="tx1"/>
                </a:solidFill>
              </a:rPr>
              <a:t>, desde a competência de </a:t>
            </a:r>
            <a:r>
              <a:rPr lang="pt-BR" sz="2200" b="1" u="sng" spc="-100" dirty="0">
                <a:solidFill>
                  <a:schemeClr val="tx1"/>
                </a:solidFill>
              </a:rPr>
              <a:t>7/1994</a:t>
            </a:r>
            <a:r>
              <a:rPr lang="pt-BR" sz="2200" b="1" spc="-100" dirty="0">
                <a:solidFill>
                  <a:schemeClr val="tx1"/>
                </a:solidFill>
              </a:rPr>
              <a:t> </a:t>
            </a:r>
            <a:r>
              <a:rPr lang="pt-BR" sz="2200" spc="-100" dirty="0">
                <a:solidFill>
                  <a:schemeClr val="tx1"/>
                </a:solidFill>
              </a:rPr>
              <a:t>ou a do início da contribuição, se posterior àquela competência.</a:t>
            </a:r>
          </a:p>
          <a:p>
            <a:pPr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pt-BR" sz="2200" spc="-100" dirty="0">
                <a:solidFill>
                  <a:schemeClr val="tx1"/>
                </a:solidFill>
              </a:rPr>
              <a:t>Certidão/declaração emitida pelos Órgãos/Entidades anteriores, conforme </a:t>
            </a:r>
            <a:r>
              <a:rPr lang="pt-BR" sz="2200" b="1" spc="-100" dirty="0">
                <a:solidFill>
                  <a:schemeClr val="tx1"/>
                </a:solidFill>
              </a:rPr>
              <a:t>Portaria MPS 154, de 16/5/2008</a:t>
            </a:r>
            <a:r>
              <a:rPr lang="pt-BR" sz="2200" spc="-100" dirty="0">
                <a:solidFill>
                  <a:schemeClr val="tx1"/>
                </a:solidFill>
              </a:rPr>
              <a:t>.</a:t>
            </a:r>
            <a:endParaRPr lang="pt-BR" sz="2200" b="1" spc="-100" dirty="0">
              <a:solidFill>
                <a:schemeClr val="tx1"/>
              </a:solidFill>
            </a:endParaRPr>
          </a:p>
          <a:p>
            <a:pPr algn="just">
              <a:spcAft>
                <a:spcPts val="2400"/>
              </a:spcAft>
            </a:pPr>
            <a:r>
              <a:rPr lang="pt-BR" sz="2200" b="1" spc="-100" dirty="0">
                <a:solidFill>
                  <a:schemeClr val="tx1"/>
                </a:solidFill>
              </a:rPr>
              <a:t>2º) </a:t>
            </a:r>
            <a:r>
              <a:rPr lang="pt-BR" sz="2200" spc="-100" dirty="0">
                <a:solidFill>
                  <a:schemeClr val="tx1"/>
                </a:solidFill>
              </a:rPr>
              <a:t>atualizar os valores obtidos pelo Índice Nacional de Preços ao Consumidor Amplo (</a:t>
            </a:r>
            <a:r>
              <a:rPr lang="pt-BR" sz="2200" b="1" spc="-100" dirty="0">
                <a:solidFill>
                  <a:schemeClr val="tx1"/>
                </a:solidFill>
              </a:rPr>
              <a:t>IPCA</a:t>
            </a:r>
            <a:r>
              <a:rPr lang="pt-BR" sz="2200" spc="-100" dirty="0">
                <a:solidFill>
                  <a:schemeClr val="tx1"/>
                </a:solidFill>
              </a:rPr>
              <a:t>), divulgado pela IBGE </a:t>
            </a:r>
            <a:r>
              <a:rPr lang="pt-BR" sz="2200" b="1" spc="-100" dirty="0">
                <a:solidFill>
                  <a:schemeClr val="tx1"/>
                </a:solidFill>
              </a:rPr>
              <a:t>(valor original x IPCA acumulado = valor atualizado)</a:t>
            </a:r>
            <a:r>
              <a:rPr lang="pt-BR" sz="2200" spc="-100" dirty="0">
                <a:solidFill>
                  <a:schemeClr val="tx1"/>
                </a:solidFill>
              </a:rPr>
              <a:t>.</a:t>
            </a:r>
          </a:p>
          <a:p>
            <a:pPr algn="just">
              <a:spcAft>
                <a:spcPts val="2400"/>
              </a:spcAft>
            </a:pPr>
            <a:r>
              <a:rPr lang="pt-BR" sz="2200" b="1" spc="-100" dirty="0">
                <a:solidFill>
                  <a:schemeClr val="tx1"/>
                </a:solidFill>
              </a:rPr>
              <a:t>3º) desprezar</a:t>
            </a:r>
            <a:r>
              <a:rPr lang="pt-BR" sz="2200" spc="-100" dirty="0">
                <a:solidFill>
                  <a:schemeClr val="tx1"/>
                </a:solidFill>
              </a:rPr>
              <a:t> as </a:t>
            </a:r>
            <a:r>
              <a:rPr lang="pt-BR" sz="2200" b="1" u="sng" spc="-100" dirty="0">
                <a:solidFill>
                  <a:schemeClr val="tx1"/>
                </a:solidFill>
              </a:rPr>
              <a:t>20%</a:t>
            </a:r>
            <a:r>
              <a:rPr lang="pt-BR" sz="2200" spc="-100" dirty="0">
                <a:solidFill>
                  <a:schemeClr val="tx1"/>
                </a:solidFill>
              </a:rPr>
              <a:t> menores remunerações de contribuição atualizadas. </a:t>
            </a:r>
            <a:r>
              <a:rPr lang="pt-BR" sz="2200" b="1" spc="-100" dirty="0">
                <a:solidFill>
                  <a:schemeClr val="tx1"/>
                </a:solidFill>
              </a:rPr>
              <a:t>Somar</a:t>
            </a:r>
            <a:r>
              <a:rPr lang="pt-BR" sz="2200" spc="-100" dirty="0">
                <a:solidFill>
                  <a:schemeClr val="tx1"/>
                </a:solidFill>
              </a:rPr>
              <a:t> as </a:t>
            </a:r>
            <a:r>
              <a:rPr lang="pt-BR" sz="2200" b="1" u="sng" spc="-100" dirty="0">
                <a:solidFill>
                  <a:schemeClr val="tx1"/>
                </a:solidFill>
              </a:rPr>
              <a:t>80%</a:t>
            </a:r>
            <a:r>
              <a:rPr lang="pt-BR" sz="2200" spc="-100" dirty="0">
                <a:solidFill>
                  <a:schemeClr val="tx1"/>
                </a:solidFill>
              </a:rPr>
              <a:t> maiores restantes e </a:t>
            </a:r>
            <a:r>
              <a:rPr lang="pt-BR" sz="2200" b="1" spc="-100" dirty="0">
                <a:solidFill>
                  <a:schemeClr val="tx1"/>
                </a:solidFill>
              </a:rPr>
              <a:t>dividir </a:t>
            </a:r>
            <a:r>
              <a:rPr lang="pt-BR" sz="2200" spc="-100" dirty="0">
                <a:solidFill>
                  <a:schemeClr val="tx1"/>
                </a:solidFill>
              </a:rPr>
              <a:t>pelo total de parcelas remanescentes (= a média aritmética simples).</a:t>
            </a:r>
          </a:p>
          <a:p>
            <a:pPr algn="just">
              <a:spcAft>
                <a:spcPts val="2400"/>
              </a:spcAft>
            </a:pPr>
            <a:r>
              <a:rPr lang="pt-BR" sz="2200" b="1" spc="-100" dirty="0">
                <a:solidFill>
                  <a:schemeClr val="tx1"/>
                </a:solidFill>
              </a:rPr>
              <a:t>4º) </a:t>
            </a:r>
            <a:r>
              <a:rPr lang="pt-BR" sz="2200" spc="-100" dirty="0">
                <a:solidFill>
                  <a:schemeClr val="tx1"/>
                </a:solidFill>
              </a:rPr>
              <a:t>O valor apurado da média de 80% deve ser deduzido do teto do RGPS/INSS </a:t>
            </a:r>
            <a:r>
              <a:rPr lang="pt-BR" sz="2200" spc="-100" dirty="0" smtClean="0">
                <a:solidFill>
                  <a:schemeClr val="tx1"/>
                </a:solidFill>
              </a:rPr>
              <a:t>(</a:t>
            </a:r>
            <a:r>
              <a:rPr lang="pt-BR" sz="2200" b="1" spc="-100" dirty="0" smtClean="0">
                <a:solidFill>
                  <a:schemeClr val="tx1"/>
                </a:solidFill>
              </a:rPr>
              <a:t>5.839,45 </a:t>
            </a:r>
            <a:r>
              <a:rPr lang="pt-BR" sz="2200" spc="-100" dirty="0">
                <a:solidFill>
                  <a:schemeClr val="tx1"/>
                </a:solidFill>
              </a:rPr>
              <a:t>em 2018).</a:t>
            </a:r>
          </a:p>
          <a:p>
            <a:pPr algn="just">
              <a:spcAft>
                <a:spcPts val="1800"/>
              </a:spcAft>
            </a:pPr>
            <a:r>
              <a:rPr lang="pt-BR" sz="2200" b="1" spc="-100" dirty="0">
                <a:solidFill>
                  <a:schemeClr val="tx1"/>
                </a:solidFill>
              </a:rPr>
              <a:t>5º) </a:t>
            </a:r>
            <a:r>
              <a:rPr lang="pt-BR" sz="2200" spc="-100" dirty="0">
                <a:solidFill>
                  <a:schemeClr val="tx1"/>
                </a:solidFill>
              </a:rPr>
              <a:t>Multiplicar o valor apurado pelo fator de conversão resultante da divisão da quantidade de contribuições mensais pagas ao </a:t>
            </a:r>
            <a:r>
              <a:rPr lang="pt-BR" sz="2200" b="1" spc="-100" dirty="0">
                <a:solidFill>
                  <a:schemeClr val="tx1"/>
                </a:solidFill>
              </a:rPr>
              <a:t>RPPS</a:t>
            </a:r>
            <a:r>
              <a:rPr lang="pt-BR" sz="2200" spc="-100" dirty="0">
                <a:solidFill>
                  <a:schemeClr val="tx1"/>
                </a:solidFill>
              </a:rPr>
              <a:t> </a:t>
            </a:r>
            <a:r>
              <a:rPr lang="pt-BR" sz="2200" spc="-100" dirty="0" smtClean="0">
                <a:solidFill>
                  <a:schemeClr val="tx1"/>
                </a:solidFill>
              </a:rPr>
              <a:t>até </a:t>
            </a:r>
            <a:r>
              <a:rPr lang="pt-BR" sz="2200" spc="-100" dirty="0">
                <a:solidFill>
                  <a:schemeClr val="tx1"/>
                </a:solidFill>
              </a:rPr>
              <a:t>a data da opção, por </a:t>
            </a:r>
            <a:r>
              <a:rPr lang="pt-BR" sz="2400" b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455</a:t>
            </a:r>
            <a:r>
              <a:rPr lang="pt-BR" sz="24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(35x13) </a:t>
            </a:r>
            <a:r>
              <a:rPr lang="pt-BR" sz="2200" spc="-100" dirty="0">
                <a:solidFill>
                  <a:schemeClr val="tx1"/>
                </a:solidFill>
              </a:rPr>
              <a:t>se homem ou </a:t>
            </a:r>
            <a:r>
              <a:rPr lang="pt-BR" sz="2400" b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390</a:t>
            </a:r>
            <a:r>
              <a:rPr lang="pt-BR" sz="24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(30x13) </a:t>
            </a:r>
            <a:r>
              <a:rPr lang="pt-BR" sz="2200" spc="-100" dirty="0">
                <a:solidFill>
                  <a:schemeClr val="tx1"/>
                </a:solidFill>
              </a:rPr>
              <a:t>se mulher.</a:t>
            </a:r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Comparar os benefícios projetados</a:t>
            </a:r>
            <a:endParaRPr lang="pt-BR" sz="4000" dirty="0"/>
          </a:p>
        </p:txBody>
      </p:sp>
      <p:grpSp>
        <p:nvGrpSpPr>
          <p:cNvPr id="5" name="Grupo 10"/>
          <p:cNvGrpSpPr/>
          <p:nvPr/>
        </p:nvGrpSpPr>
        <p:grpSpPr>
          <a:xfrm>
            <a:off x="787911" y="2083188"/>
            <a:ext cx="10616179" cy="3060000"/>
            <a:chOff x="2179221" y="2211644"/>
            <a:chExt cx="10616179" cy="306000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2179221" y="2211644"/>
              <a:ext cx="3816000" cy="30600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pt-BR" sz="4400" b="1" dirty="0">
                  <a:solidFill>
                    <a:schemeClr val="bg1"/>
                  </a:solidFill>
                </a:rPr>
                <a:t>Regra atual </a:t>
              </a:r>
              <a:endParaRPr lang="pt-BR" sz="4400" b="1" dirty="0" smtClean="0">
                <a:solidFill>
                  <a:schemeClr val="bg1"/>
                </a:solidFill>
              </a:endParaRPr>
            </a:p>
            <a:p>
              <a:pPr algn="ctr">
                <a:spcAft>
                  <a:spcPts val="600"/>
                </a:spcAft>
              </a:pPr>
              <a:endParaRPr lang="pt-BR" sz="2000" b="1" dirty="0">
                <a:solidFill>
                  <a:schemeClr val="bg1"/>
                </a:solidFill>
              </a:endParaRPr>
            </a:p>
            <a:p>
              <a:pPr marL="457200" indent="-45720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pt-BR" sz="3200" b="1" dirty="0" smtClean="0">
                  <a:solidFill>
                    <a:srgbClr val="FFFF00"/>
                  </a:solidFill>
                </a:rPr>
                <a:t>Integralidade; ou</a:t>
              </a:r>
            </a:p>
            <a:p>
              <a:pPr marL="457200" indent="-45720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pt-BR" sz="3200" b="1" dirty="0" smtClean="0">
                  <a:solidFill>
                    <a:srgbClr val="FFFF00"/>
                  </a:solidFill>
                </a:rPr>
                <a:t>Média </a:t>
              </a:r>
              <a:r>
                <a:rPr lang="pt-BR" sz="3200" b="1" dirty="0">
                  <a:solidFill>
                    <a:srgbClr val="FFFF00"/>
                  </a:solidFill>
                </a:rPr>
                <a:t>pelo RPPS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7863400" y="2211644"/>
              <a:ext cx="4932000" cy="306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pt-BR" sz="4400" b="1" dirty="0" smtClean="0">
                  <a:solidFill>
                    <a:schemeClr val="bg1"/>
                  </a:solidFill>
                </a:rPr>
                <a:t>Migração</a:t>
              </a:r>
              <a:endParaRPr lang="pt-BR" sz="4400" b="1" dirty="0">
                <a:solidFill>
                  <a:schemeClr val="bg1"/>
                </a:solidFill>
              </a:endParaRPr>
            </a:p>
            <a:p>
              <a:pPr marL="457200" indent="-45720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pt-BR" sz="3200" b="1" dirty="0">
                  <a:solidFill>
                    <a:srgbClr val="FFFF00"/>
                  </a:solidFill>
                </a:rPr>
                <a:t>Aposentadoria limitada ao teto do </a:t>
              </a:r>
              <a:r>
                <a:rPr lang="pt-BR" sz="3200" b="1" dirty="0" smtClean="0">
                  <a:solidFill>
                    <a:srgbClr val="FFFF00"/>
                  </a:solidFill>
                </a:rPr>
                <a:t>RGPS;</a:t>
              </a:r>
              <a:endParaRPr lang="pt-BR" sz="3200" b="1" dirty="0">
                <a:solidFill>
                  <a:schemeClr val="bg1"/>
                </a:solidFill>
              </a:endParaRPr>
            </a:p>
            <a:p>
              <a:pPr marL="457200" indent="-45720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pt-BR" sz="3200" b="1" dirty="0">
                  <a:solidFill>
                    <a:srgbClr val="FFFF00"/>
                  </a:solidFill>
                </a:rPr>
                <a:t>Benefício </a:t>
              </a:r>
              <a:r>
                <a:rPr lang="pt-BR" sz="3200" b="1" dirty="0" smtClean="0">
                  <a:solidFill>
                    <a:srgbClr val="FFFF00"/>
                  </a:solidFill>
                </a:rPr>
                <a:t>Especial; e</a:t>
              </a:r>
              <a:endParaRPr lang="pt-BR" sz="3200" b="1" dirty="0">
                <a:solidFill>
                  <a:schemeClr val="bg1"/>
                </a:solidFill>
              </a:endParaRPr>
            </a:p>
            <a:p>
              <a:pPr marL="457200" indent="-45720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pt-BR" sz="3200" b="1" dirty="0">
                  <a:solidFill>
                    <a:srgbClr val="FFFF00"/>
                  </a:solidFill>
                </a:rPr>
                <a:t>Funpresp-Jud</a:t>
              </a:r>
            </a:p>
          </p:txBody>
        </p:sp>
      </p:grpSp>
      <p:sp>
        <p:nvSpPr>
          <p:cNvPr id="8" name="Seta para a esquerda e para a direita 7"/>
          <p:cNvSpPr/>
          <p:nvPr/>
        </p:nvSpPr>
        <p:spPr>
          <a:xfrm>
            <a:off x="4827354" y="3369001"/>
            <a:ext cx="1440000" cy="488373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Veja um </a:t>
            </a:r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</a:t>
            </a:r>
            <a:endParaRPr lang="pt-BR" sz="4000" dirty="0"/>
          </a:p>
        </p:txBody>
      </p:sp>
      <p:sp>
        <p:nvSpPr>
          <p:cNvPr id="3" name="Retângulo 2"/>
          <p:cNvSpPr>
            <a:spLocks/>
          </p:cNvSpPr>
          <p:nvPr/>
        </p:nvSpPr>
        <p:spPr>
          <a:xfrm>
            <a:off x="678000" y="1543869"/>
            <a:ext cx="10836000" cy="37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spc="-70" dirty="0">
                <a:solidFill>
                  <a:schemeClr val="tx1"/>
                </a:solidFill>
              </a:rPr>
              <a:t> </a:t>
            </a:r>
            <a:r>
              <a:rPr lang="pt-BR" sz="3200" spc="-70" dirty="0" smtClean="0">
                <a:solidFill>
                  <a:schemeClr val="tx1"/>
                </a:solidFill>
              </a:rPr>
              <a:t>Valor </a:t>
            </a:r>
            <a:r>
              <a:rPr lang="pt-BR" sz="3200" b="1" u="sng" spc="-7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bruto</a:t>
            </a:r>
            <a:r>
              <a:rPr lang="pt-BR" sz="3200" spc="-70" dirty="0">
                <a:solidFill>
                  <a:schemeClr val="tx1"/>
                </a:solidFill>
              </a:rPr>
              <a:t> </a:t>
            </a:r>
            <a:r>
              <a:rPr lang="pt-BR" sz="3200" spc="-70" dirty="0" smtClean="0">
                <a:solidFill>
                  <a:schemeClr val="tx1"/>
                </a:solidFill>
              </a:rPr>
              <a:t>projetado na aposentadoria </a:t>
            </a:r>
            <a:r>
              <a:rPr lang="pt-BR" sz="3200" spc="-70" dirty="0">
                <a:solidFill>
                  <a:schemeClr val="tx1"/>
                </a:solidFill>
              </a:rPr>
              <a:t>(RPPS</a:t>
            </a:r>
            <a:r>
              <a:rPr lang="pt-BR" sz="3200" spc="-70" dirty="0" smtClean="0">
                <a:solidFill>
                  <a:schemeClr val="tx1"/>
                </a:solidFill>
              </a:rPr>
              <a:t>): </a:t>
            </a:r>
            <a:r>
              <a:rPr lang="pt-BR" sz="3200" b="1" spc="-70" dirty="0" smtClean="0">
                <a:solidFill>
                  <a:schemeClr val="tx1"/>
                </a:solidFill>
              </a:rPr>
              <a:t>15.000,00</a:t>
            </a:r>
            <a:endParaRPr lang="pt-BR" sz="3200" b="1" spc="-7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endParaRPr lang="pt-BR" sz="3200" spc="-7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200" spc="-70" dirty="0" smtClean="0">
                <a:solidFill>
                  <a:schemeClr val="tx1"/>
                </a:solidFill>
              </a:rPr>
              <a:t> Valores </a:t>
            </a:r>
            <a:r>
              <a:rPr lang="pt-BR" sz="3200" b="1" u="sng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brutos</a:t>
            </a:r>
            <a:r>
              <a:rPr lang="pt-BR" sz="3200" spc="-70" dirty="0">
                <a:solidFill>
                  <a:schemeClr val="tx1"/>
                </a:solidFill>
              </a:rPr>
              <a:t> </a:t>
            </a:r>
            <a:r>
              <a:rPr lang="pt-BR" sz="3200" spc="-70" dirty="0" smtClean="0">
                <a:solidFill>
                  <a:schemeClr val="tx1"/>
                </a:solidFill>
              </a:rPr>
              <a:t>projetados da </a:t>
            </a:r>
            <a:r>
              <a:rPr lang="pt-BR" sz="3200" b="1" spc="-70" dirty="0" smtClean="0">
                <a:solidFill>
                  <a:schemeClr val="tx1"/>
                </a:solidFill>
              </a:rPr>
              <a:t>aposentadoria </a:t>
            </a:r>
            <a:r>
              <a:rPr lang="pt-BR" sz="3200" b="1" spc="-70" dirty="0">
                <a:solidFill>
                  <a:schemeClr val="tx1"/>
                </a:solidFill>
              </a:rPr>
              <a:t>limitada </a:t>
            </a:r>
            <a:r>
              <a:rPr lang="pt-BR" sz="3200" spc="-70" dirty="0">
                <a:solidFill>
                  <a:schemeClr val="tx1"/>
                </a:solidFill>
              </a:rPr>
              <a:t>ao teto (RPPS), do </a:t>
            </a:r>
            <a:r>
              <a:rPr lang="pt-BR" sz="3200" b="1" spc="-70" dirty="0">
                <a:solidFill>
                  <a:schemeClr val="tx1"/>
                </a:solidFill>
              </a:rPr>
              <a:t>Benefício Especial</a:t>
            </a:r>
            <a:r>
              <a:rPr lang="pt-BR" sz="3200" spc="-70" dirty="0">
                <a:solidFill>
                  <a:schemeClr val="tx1"/>
                </a:solidFill>
              </a:rPr>
              <a:t> (RPPS) e da </a:t>
            </a:r>
            <a:r>
              <a:rPr lang="pt-BR" sz="3200" b="1" spc="-70" dirty="0" err="1">
                <a:solidFill>
                  <a:schemeClr val="tx1"/>
                </a:solidFill>
              </a:rPr>
              <a:t>Funpresp-jud</a:t>
            </a:r>
            <a:r>
              <a:rPr lang="pt-BR" sz="3200" b="1" spc="-70" dirty="0">
                <a:solidFill>
                  <a:schemeClr val="tx1"/>
                </a:solidFill>
              </a:rPr>
              <a:t> </a:t>
            </a:r>
            <a:r>
              <a:rPr lang="pt-BR" sz="3200" spc="-70" dirty="0">
                <a:solidFill>
                  <a:schemeClr val="tx1"/>
                </a:solidFill>
              </a:rPr>
              <a:t>(RPC):</a:t>
            </a:r>
          </a:p>
          <a:p>
            <a:pPr algn="just">
              <a:buFont typeface="Wingdings" pitchFamily="2" charset="2"/>
              <a:buChar char="Ø"/>
            </a:pPr>
            <a:endParaRPr lang="pt-BR" sz="3200" spc="-7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3200" spc="-70" dirty="0">
                <a:solidFill>
                  <a:schemeClr val="tx1"/>
                </a:solidFill>
              </a:rPr>
              <a:t> Homem</a:t>
            </a:r>
            <a:r>
              <a:rPr lang="pt-BR" sz="3200" spc="-70" dirty="0" smtClean="0">
                <a:solidFill>
                  <a:schemeClr val="tx1"/>
                </a:solidFill>
              </a:rPr>
              <a:t>: 5.839,45 + 2.000,00 + 7.160,55 = </a:t>
            </a:r>
            <a:r>
              <a:rPr lang="pt-BR" sz="3200" b="1" spc="-70" dirty="0" smtClean="0">
                <a:solidFill>
                  <a:schemeClr val="tx1"/>
                </a:solidFill>
              </a:rPr>
              <a:t>15.000,00</a:t>
            </a:r>
            <a:endParaRPr lang="pt-BR" sz="3200" b="1" spc="-7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3200" spc="-70" dirty="0">
                <a:solidFill>
                  <a:schemeClr val="tx1"/>
                </a:solidFill>
              </a:rPr>
              <a:t> Mulher</a:t>
            </a:r>
            <a:r>
              <a:rPr lang="pt-BR" sz="3200" spc="-70" dirty="0" smtClean="0">
                <a:solidFill>
                  <a:schemeClr val="tx1"/>
                </a:solidFill>
              </a:rPr>
              <a:t>:</a:t>
            </a:r>
            <a:r>
              <a:rPr lang="pt-BR" sz="2800" spc="-70" dirty="0" smtClean="0">
                <a:solidFill>
                  <a:schemeClr val="tx1"/>
                </a:solidFill>
              </a:rPr>
              <a:t>   </a:t>
            </a:r>
            <a:r>
              <a:rPr lang="pt-BR" sz="3200" spc="-70" dirty="0" smtClean="0">
                <a:solidFill>
                  <a:schemeClr val="tx1"/>
                </a:solidFill>
              </a:rPr>
              <a:t>5.839,45 + 2.500,00 + 6.660,55</a:t>
            </a:r>
            <a:r>
              <a:rPr lang="pt-BR" sz="3200" b="1" spc="-70" dirty="0" smtClean="0">
                <a:solidFill>
                  <a:schemeClr val="tx1"/>
                </a:solidFill>
              </a:rPr>
              <a:t> </a:t>
            </a:r>
            <a:r>
              <a:rPr lang="pt-BR" sz="3200" spc="-70" dirty="0" smtClean="0">
                <a:solidFill>
                  <a:schemeClr val="tx1"/>
                </a:solidFill>
              </a:rPr>
              <a:t>= </a:t>
            </a:r>
            <a:r>
              <a:rPr lang="pt-BR" sz="3200" b="1" spc="-70" dirty="0" smtClean="0">
                <a:solidFill>
                  <a:schemeClr val="tx1"/>
                </a:solidFill>
              </a:rPr>
              <a:t>15.000,00</a:t>
            </a:r>
            <a:endParaRPr lang="pt-BR" sz="3200" b="1" spc="-70" dirty="0">
              <a:solidFill>
                <a:schemeClr val="tx1"/>
              </a:solidFill>
            </a:endParaRPr>
          </a:p>
        </p:txBody>
      </p:sp>
      <p:sp>
        <p:nvSpPr>
          <p:cNvPr id="5" name="Mais 4"/>
          <p:cNvSpPr/>
          <p:nvPr/>
        </p:nvSpPr>
        <p:spPr>
          <a:xfrm rot="2701098">
            <a:off x="1416080" y="-1499140"/>
            <a:ext cx="9360000" cy="9360000"/>
          </a:xfrm>
          <a:prstGeom prst="mathPlus">
            <a:avLst>
              <a:gd name="adj1" fmla="val 203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pc="-100"/>
          </a:p>
        </p:txBody>
      </p:sp>
      <p:sp>
        <p:nvSpPr>
          <p:cNvPr id="6" name="Retângulo 5"/>
          <p:cNvSpPr/>
          <p:nvPr/>
        </p:nvSpPr>
        <p:spPr>
          <a:xfrm>
            <a:off x="2963086" y="5812555"/>
            <a:ext cx="6253828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COMPARAR VALORES </a:t>
            </a:r>
            <a:r>
              <a:rPr lang="pt-BR" sz="3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LÍQUIDOS</a:t>
            </a:r>
            <a:endParaRPr lang="pt-BR" sz="4400" b="1" dirty="0"/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Simulação		 </a:t>
            </a:r>
            <a:r>
              <a:rPr lang="pt-BR" sz="32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(Regra 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atual com </a:t>
            </a:r>
            <a:r>
              <a:rPr lang="pt-BR" sz="3200" u="sng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11%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Retângulo 2"/>
          <p:cNvSpPr>
            <a:spLocks/>
          </p:cNvSpPr>
          <p:nvPr/>
        </p:nvSpPr>
        <p:spPr>
          <a:xfrm>
            <a:off x="552000" y="850102"/>
            <a:ext cx="110880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spc="-100" dirty="0">
                <a:solidFill>
                  <a:schemeClr val="tx1"/>
                </a:solidFill>
              </a:rPr>
              <a:t>Homem (</a:t>
            </a:r>
            <a:r>
              <a:rPr lang="pt-BR" sz="2800" b="1" spc="-100" dirty="0">
                <a:solidFill>
                  <a:schemeClr val="tx1"/>
                </a:solidFill>
              </a:rPr>
              <a:t>60 idade </a:t>
            </a:r>
            <a:r>
              <a:rPr lang="pt-BR" sz="2800" spc="-100" dirty="0">
                <a:solidFill>
                  <a:schemeClr val="tx1"/>
                </a:solidFill>
              </a:rPr>
              <a:t>e </a:t>
            </a:r>
            <a:r>
              <a:rPr lang="pt-BR" sz="2800" b="1" spc="-100" dirty="0">
                <a:solidFill>
                  <a:schemeClr val="tx1"/>
                </a:solidFill>
              </a:rPr>
              <a:t>35 TC</a:t>
            </a:r>
            <a:r>
              <a:rPr lang="pt-BR" sz="2800" spc="-100" dirty="0">
                <a:solidFill>
                  <a:schemeClr val="tx1"/>
                </a:solidFill>
              </a:rPr>
              <a:t>) e mulher (</a:t>
            </a:r>
            <a:r>
              <a:rPr lang="pt-BR" sz="2800" b="1" spc="-100" dirty="0">
                <a:solidFill>
                  <a:schemeClr val="tx1"/>
                </a:solidFill>
              </a:rPr>
              <a:t>55 idade </a:t>
            </a:r>
            <a:r>
              <a:rPr lang="pt-BR" sz="2800" spc="-100" dirty="0">
                <a:solidFill>
                  <a:schemeClr val="tx1"/>
                </a:solidFill>
              </a:rPr>
              <a:t>e </a:t>
            </a:r>
            <a:r>
              <a:rPr lang="pt-BR" sz="2800" b="1" spc="-100" dirty="0">
                <a:solidFill>
                  <a:schemeClr val="tx1"/>
                </a:solidFill>
              </a:rPr>
              <a:t>30 TC</a:t>
            </a:r>
            <a:r>
              <a:rPr lang="pt-BR" sz="2800" spc="-100" dirty="0">
                <a:solidFill>
                  <a:schemeClr val="tx1"/>
                </a:solidFill>
              </a:rPr>
              <a:t>), com </a:t>
            </a:r>
            <a:r>
              <a:rPr lang="pt-BR" sz="2800" b="1" spc="-100" dirty="0">
                <a:solidFill>
                  <a:schemeClr val="tx1"/>
                </a:solidFill>
              </a:rPr>
              <a:t>8,5%</a:t>
            </a:r>
            <a:r>
              <a:rPr lang="pt-BR" sz="2800" spc="-100" dirty="0">
                <a:solidFill>
                  <a:schemeClr val="tx1"/>
                </a:solidFill>
              </a:rPr>
              <a:t> de contribuição normal e </a:t>
            </a:r>
            <a:r>
              <a:rPr lang="pt-BR" sz="2800" b="1" spc="-100" dirty="0">
                <a:solidFill>
                  <a:schemeClr val="tx1"/>
                </a:solidFill>
              </a:rPr>
              <a:t>2,5%</a:t>
            </a:r>
            <a:r>
              <a:rPr lang="pt-BR" sz="2800" spc="-100" dirty="0">
                <a:solidFill>
                  <a:schemeClr val="tx1"/>
                </a:solidFill>
              </a:rPr>
              <a:t> de facultativa. Comparar com o valor da Funpresp-Jud</a:t>
            </a:r>
            <a:r>
              <a:rPr lang="pt-BR" sz="2800" spc="-100" dirty="0" smtClean="0">
                <a:solidFill>
                  <a:schemeClr val="tx1"/>
                </a:solidFill>
              </a:rPr>
              <a:t>:</a:t>
            </a:r>
            <a:endParaRPr lang="pt-BR" sz="2800" spc="-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2772092"/>
              </p:ext>
            </p:extLst>
          </p:nvPr>
        </p:nvGraphicFramePr>
        <p:xfrm>
          <a:off x="642000" y="1913069"/>
          <a:ext cx="10908001" cy="2108835"/>
        </p:xfrm>
        <a:graphic>
          <a:graphicData uri="http://schemas.openxmlformats.org/drawingml/2006/table">
            <a:tbl>
              <a:tblPr/>
              <a:tblGrid>
                <a:gridCol w="1368072"/>
                <a:gridCol w="652535"/>
                <a:gridCol w="1220417"/>
                <a:gridCol w="367992"/>
                <a:gridCol w="1816600"/>
                <a:gridCol w="1250686"/>
                <a:gridCol w="343872"/>
                <a:gridCol w="1917056"/>
                <a:gridCol w="853562"/>
                <a:gridCol w="1117209"/>
              </a:tblGrid>
              <a:tr h="21907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HOMEM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Benefício 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Funpresp-Jud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 anos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15.000,00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5.102,96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bruto projetado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5.910,05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RPPS 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1.007,66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Ben. Especial*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 IRPF regressivo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-591,01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IRPF de 27,5%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2.978,53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Funpresp-Jud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0,595% </a:t>
                      </a:r>
                      <a:r>
                        <a:rPr lang="pt-BR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Carregam.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-35,16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 </a:t>
                      </a:r>
                      <a:r>
                        <a:rPr lang="pt-BR" sz="20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sem</a:t>
                      </a:r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a Migração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Líquidos </a:t>
                      </a:r>
                      <a:r>
                        <a:rPr lang="pt-BR" sz="20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a Migração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 projetado RPC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5.283,88 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RPPS União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11.013,81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Total líquido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11.836,84 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Ganho projetado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823,04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*Com abatimento </a:t>
                      </a:r>
                      <a:r>
                        <a:rPr lang="pt-BR" sz="1400" b="1" i="0" u="sng" strike="noStrike" spc="-5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APENAS</a:t>
                      </a:r>
                      <a:r>
                        <a:rPr lang="pt-BR" sz="14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IRPF, nos termos do Parecer AGU 93/2018/DECOR/CGU/AGU, de 19/12/2018, </a:t>
                      </a:r>
                      <a:r>
                        <a:rPr lang="pt-BR" sz="14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da Solução de Consulta </a:t>
                      </a:r>
                      <a:r>
                        <a:rPr lang="pt-BR" sz="1400" b="1" i="0" u="none" strike="noStrike" spc="-5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Cosit</a:t>
                      </a:r>
                      <a:r>
                        <a:rPr lang="pt-BR" sz="14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42, de 14/2/2019.</a:t>
                      </a:r>
                      <a:endParaRPr lang="pt-BR" sz="14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608088"/>
              </p:ext>
            </p:extLst>
          </p:nvPr>
        </p:nvGraphicFramePr>
        <p:xfrm>
          <a:off x="635999" y="4301214"/>
          <a:ext cx="10908001" cy="1889760"/>
        </p:xfrm>
        <a:graphic>
          <a:graphicData uri="http://schemas.openxmlformats.org/drawingml/2006/table">
            <a:tbl>
              <a:tblPr/>
              <a:tblGrid>
                <a:gridCol w="1368072"/>
                <a:gridCol w="652535"/>
                <a:gridCol w="1220417"/>
                <a:gridCol w="367992"/>
                <a:gridCol w="1816600"/>
                <a:gridCol w="1250686"/>
                <a:gridCol w="343872"/>
                <a:gridCol w="1917056"/>
                <a:gridCol w="853562"/>
                <a:gridCol w="1117209"/>
              </a:tblGrid>
              <a:tr h="21907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MULHER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2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Benefício 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Funpresp-Jud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 anos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15.000,00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5.102,96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bruto projetado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4.512,77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RPPS 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1.007,66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Ben. Especial*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1.812,50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 IRPF regressivo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-451,28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IRPF de 27,5%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2.978,53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Funpresp-Jud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4.034,64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0,595% </a:t>
                      </a:r>
                      <a:r>
                        <a:rPr lang="pt-BR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Carregam.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-26,85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 </a:t>
                      </a:r>
                      <a:r>
                        <a:rPr lang="pt-BR" sz="2000" b="1" i="0" u="sng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sem</a:t>
                      </a:r>
                      <a:r>
                        <a:rPr lang="pt-BR" sz="20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a Migração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Líquidos </a:t>
                      </a:r>
                      <a:r>
                        <a:rPr lang="pt-BR" sz="2000" b="1" i="0" u="sng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  <a:r>
                        <a:rPr lang="pt-BR" sz="20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a Migração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 projetado RPC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4.034,64 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RPPS União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11.013,81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Total líquido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10.950,10 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Perda projetada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-0,58%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-63,70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92049" y="6505882"/>
            <a:ext cx="1105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pc="-50" dirty="0">
                <a:solidFill>
                  <a:schemeClr val="bg1"/>
                </a:solidFill>
              </a:rPr>
              <a:t>*Utilizada a taxa de rentabilidade real anual de </a:t>
            </a:r>
            <a:r>
              <a:rPr lang="pt-BR" b="1" u="sng" spc="-50" dirty="0">
                <a:solidFill>
                  <a:schemeClr val="bg1"/>
                </a:solidFill>
              </a:rPr>
              <a:t>4,5%</a:t>
            </a:r>
            <a:r>
              <a:rPr lang="pt-BR" b="1" spc="-50" dirty="0">
                <a:solidFill>
                  <a:schemeClr val="bg1"/>
                </a:solidFill>
              </a:rPr>
              <a:t>,</a:t>
            </a:r>
            <a:r>
              <a:rPr lang="pt-BR" spc="-50" dirty="0">
                <a:solidFill>
                  <a:schemeClr val="bg1"/>
                </a:solidFill>
              </a:rPr>
              <a:t> para projetar as estimativas de resultado financeiro.</a:t>
            </a:r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/>
          </p:cNvSpPr>
          <p:nvPr/>
        </p:nvSpPr>
        <p:spPr>
          <a:xfrm>
            <a:off x="552000" y="856599"/>
            <a:ext cx="110880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spc="-100" dirty="0">
                <a:solidFill>
                  <a:schemeClr val="tx1"/>
                </a:solidFill>
              </a:rPr>
              <a:t>Homem (</a:t>
            </a:r>
            <a:r>
              <a:rPr lang="pt-BR" sz="2800" b="1" spc="-100" dirty="0">
                <a:solidFill>
                  <a:schemeClr val="tx1"/>
                </a:solidFill>
              </a:rPr>
              <a:t>65 idade </a:t>
            </a:r>
            <a:r>
              <a:rPr lang="pt-BR" sz="2800" spc="-100" dirty="0">
                <a:solidFill>
                  <a:schemeClr val="tx1"/>
                </a:solidFill>
              </a:rPr>
              <a:t>e </a:t>
            </a:r>
            <a:r>
              <a:rPr lang="pt-BR" sz="2800" b="1" spc="-100" dirty="0">
                <a:solidFill>
                  <a:schemeClr val="tx1"/>
                </a:solidFill>
              </a:rPr>
              <a:t>40 TC</a:t>
            </a:r>
            <a:r>
              <a:rPr lang="pt-BR" sz="2800" spc="-100" dirty="0">
                <a:solidFill>
                  <a:schemeClr val="tx1"/>
                </a:solidFill>
              </a:rPr>
              <a:t>) e mulher (</a:t>
            </a:r>
            <a:r>
              <a:rPr lang="pt-BR" sz="2800" b="1" spc="-100" dirty="0">
                <a:solidFill>
                  <a:schemeClr val="tx1"/>
                </a:solidFill>
              </a:rPr>
              <a:t>62 idade </a:t>
            </a:r>
            <a:r>
              <a:rPr lang="pt-BR" sz="2800" spc="-100" dirty="0">
                <a:solidFill>
                  <a:schemeClr val="tx1"/>
                </a:solidFill>
              </a:rPr>
              <a:t>e </a:t>
            </a:r>
            <a:r>
              <a:rPr lang="pt-BR" sz="2800" b="1" spc="-100" dirty="0">
                <a:solidFill>
                  <a:schemeClr val="tx1"/>
                </a:solidFill>
              </a:rPr>
              <a:t>37 TC</a:t>
            </a:r>
            <a:r>
              <a:rPr lang="pt-BR" sz="2800" spc="-100" dirty="0">
                <a:solidFill>
                  <a:schemeClr val="tx1"/>
                </a:solidFill>
              </a:rPr>
              <a:t>), com </a:t>
            </a:r>
            <a:r>
              <a:rPr lang="pt-BR" sz="2800" b="1" spc="-100" dirty="0">
                <a:solidFill>
                  <a:schemeClr val="tx1"/>
                </a:solidFill>
              </a:rPr>
              <a:t>8,5%</a:t>
            </a:r>
            <a:r>
              <a:rPr lang="pt-BR" sz="2800" spc="-100" dirty="0">
                <a:solidFill>
                  <a:schemeClr val="tx1"/>
                </a:solidFill>
              </a:rPr>
              <a:t> de contribuição normal e </a:t>
            </a:r>
            <a:r>
              <a:rPr lang="pt-BR" sz="2800" b="1" spc="-100" dirty="0">
                <a:solidFill>
                  <a:schemeClr val="tx1"/>
                </a:solidFill>
              </a:rPr>
              <a:t>2,5%</a:t>
            </a:r>
            <a:r>
              <a:rPr lang="pt-BR" sz="2800" spc="-100" dirty="0">
                <a:solidFill>
                  <a:schemeClr val="tx1"/>
                </a:solidFill>
              </a:rPr>
              <a:t> de facultativa. Comparar com o valor da Funpresp-Jud</a:t>
            </a:r>
            <a:r>
              <a:rPr lang="pt-BR" sz="2800" spc="-100" dirty="0" smtClean="0">
                <a:solidFill>
                  <a:schemeClr val="tx1"/>
                </a:solidFill>
              </a:rPr>
              <a:t>:</a:t>
            </a:r>
            <a:endParaRPr lang="pt-BR" sz="2800" spc="-1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Simulação</a:t>
            </a:r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32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(PEC 6/2019 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 </a:t>
            </a:r>
            <a:r>
              <a:rPr lang="pt-BR" sz="3200" u="sng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11%</a:t>
            </a:r>
            <a:r>
              <a:rPr lang="pt-BR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0785752"/>
              </p:ext>
            </p:extLst>
          </p:nvPr>
        </p:nvGraphicFramePr>
        <p:xfrm>
          <a:off x="642000" y="1913069"/>
          <a:ext cx="10908001" cy="2108835"/>
        </p:xfrm>
        <a:graphic>
          <a:graphicData uri="http://schemas.openxmlformats.org/drawingml/2006/table">
            <a:tbl>
              <a:tblPr/>
              <a:tblGrid>
                <a:gridCol w="1368072"/>
                <a:gridCol w="652535"/>
                <a:gridCol w="1220417"/>
                <a:gridCol w="367992"/>
                <a:gridCol w="1816600"/>
                <a:gridCol w="1250686"/>
                <a:gridCol w="343872"/>
                <a:gridCol w="1917056"/>
                <a:gridCol w="853562"/>
                <a:gridCol w="1117209"/>
              </a:tblGrid>
              <a:tr h="21907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HOMEM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Benefício 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Funpresp-Jud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 anos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15.000,00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5.102,96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bruto projetado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8.754,50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RPPS 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1.007,66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Ben. Especial*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 IRPF regressivo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-875,45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IRPF de 27,5%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2.978,53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Funpresp-Jud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7.826,96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0,595% </a:t>
                      </a:r>
                      <a:r>
                        <a:rPr lang="pt-BR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Carregam.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-52,09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 </a:t>
                      </a:r>
                      <a:r>
                        <a:rPr lang="pt-BR" sz="20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sem</a:t>
                      </a:r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a Migração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Líquidos </a:t>
                      </a:r>
                      <a:r>
                        <a:rPr lang="pt-BR" sz="20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a Migração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Líquido projetado RPC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7.826,96 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RPPS União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11.013,81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Total líquido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14.379,92 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Ganho projetado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3.366,12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*Com abatimento </a:t>
                      </a:r>
                      <a:r>
                        <a:rPr lang="pt-BR" sz="1400" b="1" i="0" u="sng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APENAS</a:t>
                      </a:r>
                      <a:r>
                        <a:rPr lang="pt-BR" sz="14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IRPF, nos termos do Parecer AGU 93/2018/DECOR/CGU/AGU, de 19/12/2018, e da Solução de Consulta </a:t>
                      </a:r>
                      <a:r>
                        <a:rPr lang="pt-BR" sz="1400" b="1" i="0" u="none" strike="noStrike" spc="-5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Cosit</a:t>
                      </a:r>
                      <a:r>
                        <a:rPr lang="pt-BR" sz="14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42, de 14/2/2019.</a:t>
                      </a:r>
                      <a:endParaRPr lang="pt-BR" sz="14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92049" y="6505882"/>
            <a:ext cx="1105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pc="-50" dirty="0">
                <a:solidFill>
                  <a:schemeClr val="bg1"/>
                </a:solidFill>
              </a:rPr>
              <a:t>*Utilizada a taxa de rentabilidade real anual de </a:t>
            </a:r>
            <a:r>
              <a:rPr lang="pt-BR" b="1" u="sng" spc="-50" dirty="0">
                <a:solidFill>
                  <a:schemeClr val="bg1"/>
                </a:solidFill>
              </a:rPr>
              <a:t>4,5%</a:t>
            </a:r>
            <a:r>
              <a:rPr lang="pt-BR" b="1" spc="-50" dirty="0">
                <a:solidFill>
                  <a:schemeClr val="bg1"/>
                </a:solidFill>
              </a:rPr>
              <a:t>,</a:t>
            </a:r>
            <a:r>
              <a:rPr lang="pt-BR" spc="-50" dirty="0">
                <a:solidFill>
                  <a:schemeClr val="bg1"/>
                </a:solidFill>
              </a:rPr>
              <a:t> para projetar as estimativas de resultado financeiro.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6912075"/>
              </p:ext>
            </p:extLst>
          </p:nvPr>
        </p:nvGraphicFramePr>
        <p:xfrm>
          <a:off x="635999" y="4301214"/>
          <a:ext cx="10908001" cy="2108835"/>
        </p:xfrm>
        <a:graphic>
          <a:graphicData uri="http://schemas.openxmlformats.org/drawingml/2006/table">
            <a:tbl>
              <a:tblPr/>
              <a:tblGrid>
                <a:gridCol w="1368072"/>
                <a:gridCol w="652535"/>
                <a:gridCol w="1220417"/>
                <a:gridCol w="367992"/>
                <a:gridCol w="1816600"/>
                <a:gridCol w="1250686"/>
                <a:gridCol w="343872"/>
                <a:gridCol w="1917056"/>
                <a:gridCol w="853562"/>
                <a:gridCol w="1117209"/>
              </a:tblGrid>
              <a:tr h="21907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MULHER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Benefício Funpresp-Jud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62 anos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Benef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. RPPS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15.000,00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Benefício RPPS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5.102,96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 bruto projetado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7.770,35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RPPS 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1.007,66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Ben. Especial*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1.812,50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10% IRPF regressivo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-777,04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IRPF de 27,5%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2.978,53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Funpresp-Jud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6.947,08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0,595% </a:t>
                      </a:r>
                      <a:r>
                        <a:rPr lang="pt-BR" sz="2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Tx</a:t>
                      </a:r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Carregam.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-46,23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Líquido </a:t>
                      </a:r>
                      <a:r>
                        <a:rPr lang="pt-BR" sz="2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sem</a:t>
                      </a:r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a Migração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Líquidos </a:t>
                      </a:r>
                      <a:r>
                        <a:rPr lang="pt-BR" sz="2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com</a:t>
                      </a:r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a Migração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Líquido projetado RPC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6.947,08 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RPPS União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11.013,81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Total líquido </a:t>
                      </a:r>
                      <a:endParaRPr lang="pt-BR" sz="2000" b="1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13.862,54 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Ganho projetado</a:t>
                      </a:r>
                      <a:endParaRPr lang="pt-BR" sz="2000" b="1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25,87%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2.848,74</a:t>
                      </a:r>
                      <a:endParaRPr lang="pt-BR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 gridSpan="10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43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0800000" flipV="1">
            <a:off x="-12000" y="2279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Comparativo de percentuais de reajustes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5435519"/>
              </p:ext>
            </p:extLst>
          </p:nvPr>
        </p:nvGraphicFramePr>
        <p:xfrm>
          <a:off x="2092929" y="1318858"/>
          <a:ext cx="8009799" cy="4248669"/>
        </p:xfrm>
        <a:graphic>
          <a:graphicData uri="http://schemas.openxmlformats.org/drawingml/2006/table">
            <a:tbl>
              <a:tblPr/>
              <a:tblGrid>
                <a:gridCol w="1905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025"/>
                <a:gridCol w="836612"/>
                <a:gridCol w="1212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Reajuste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2018</a:t>
                      </a:r>
                      <a:endParaRPr lang="pt-BR" sz="2000" b="1" i="0" u="none" strike="noStrike" spc="-50" baseline="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2019</a:t>
                      </a:r>
                      <a:endParaRPr lang="pt-BR" sz="2000" b="1" i="0" u="none" strike="noStrike" spc="-50" baseline="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50" baseline="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Membros (Paridade)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5,00%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14,60%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0,00%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16,38%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40,04%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Servidores (Paridade)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8,15%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8,45%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14,95%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8,76%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5,54%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7,22%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65,92%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INPC (Reajuste/Média)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6,23%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11,28%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6,58%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2,07%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3,43%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*0,90%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34,20%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</a:t>
                      </a:r>
                    </a:p>
                    <a:p>
                      <a:pPr algn="ctr" rtl="0" fontAlgn="ctr"/>
                      <a:r>
                        <a:rPr lang="pt-BR" sz="2100" b="1" i="0" u="none" strike="noStrike" kern="1200" spc="-5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JusMP-Prev</a:t>
                      </a:r>
                      <a:endParaRPr lang="pt-BR" sz="21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10,05%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13,60%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14,03%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>
                          <a:effectLst/>
                          <a:latin typeface="+mn-lt"/>
                        </a:rPr>
                        <a:t>10,91%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8,87%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*2,12%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spc="-50" baseline="0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75,80%</a:t>
                      </a:r>
                      <a:endParaRPr lang="pt-BR" sz="2100" b="1" i="0" u="none" strike="noStrike" spc="-50" baseline="0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74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pt-BR" sz="3600" b="1" i="0" u="none" strike="noStrike" kern="1200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IPCA (Inflação)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3,75%</a:t>
                      </a:r>
                      <a:endParaRPr lang="pt-BR" sz="2100" b="1" i="0" u="none" strike="noStrike" kern="1200" spc="-5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*0,75%</a:t>
                      </a:r>
                      <a:endParaRPr lang="pt-BR" sz="2100" b="1" i="0" u="none" strike="noStrike" kern="1200" spc="-5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kern="1200" spc="-5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34,69%</a:t>
                      </a:r>
                      <a:endParaRPr lang="pt-BR" sz="2100" b="1" i="0" u="none" strike="noStrike" kern="1200" spc="-5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Chave esquerda 3"/>
          <p:cNvSpPr/>
          <p:nvPr/>
        </p:nvSpPr>
        <p:spPr>
          <a:xfrm>
            <a:off x="1999975" y="2171524"/>
            <a:ext cx="108000" cy="6840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/>
          <p:cNvSpPr/>
          <p:nvPr/>
        </p:nvSpPr>
        <p:spPr>
          <a:xfrm>
            <a:off x="1998130" y="3366314"/>
            <a:ext cx="108000" cy="1800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 rot="10800000">
            <a:off x="10065091" y="4030491"/>
            <a:ext cx="108000" cy="1800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/>
          <p:cNvSpPr/>
          <p:nvPr/>
        </p:nvSpPr>
        <p:spPr>
          <a:xfrm rot="10800000">
            <a:off x="10069372" y="3407827"/>
            <a:ext cx="108000" cy="1800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261489" y="2321630"/>
            <a:ext cx="1836000" cy="208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pt-BR" sz="2500" b="1" spc="-100" dirty="0"/>
              <a:t>Migração:</a:t>
            </a:r>
          </a:p>
          <a:p>
            <a:pPr algn="ctr"/>
            <a:r>
              <a:rPr lang="pt-BR" sz="2300" b="1" spc="-100" dirty="0" smtClean="0"/>
              <a:t>RPPS Teto +</a:t>
            </a:r>
            <a:endParaRPr lang="pt-BR" sz="2300" b="1" spc="-100" dirty="0"/>
          </a:p>
          <a:p>
            <a:pPr algn="ctr">
              <a:spcAft>
                <a:spcPts val="1200"/>
              </a:spcAft>
            </a:pPr>
            <a:r>
              <a:rPr lang="pt-BR" sz="2300" b="1" spc="-100" dirty="0"/>
              <a:t>Ben. Especial</a:t>
            </a:r>
          </a:p>
          <a:p>
            <a:pPr algn="ctr"/>
            <a:r>
              <a:rPr lang="pt-BR" sz="2300" b="1" spc="-100" dirty="0">
                <a:solidFill>
                  <a:srgbClr val="FFFF00"/>
                </a:solidFill>
              </a:rPr>
              <a:t>Funpresp-Jud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1989688" y="3962570"/>
            <a:ext cx="108000" cy="1800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8024" y="1607749"/>
            <a:ext cx="1836000" cy="270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pt-BR" sz="2500" b="1" spc="-100" dirty="0"/>
              <a:t>Regra Atual:</a:t>
            </a:r>
          </a:p>
          <a:p>
            <a:pPr algn="ctr">
              <a:spcAft>
                <a:spcPts val="4200"/>
              </a:spcAft>
            </a:pPr>
            <a:r>
              <a:rPr lang="pt-BR" sz="2300" b="1" spc="-100" dirty="0" smtClean="0"/>
              <a:t>RPPS</a:t>
            </a:r>
            <a:endParaRPr lang="pt-BR" sz="2300" b="1" spc="-100" dirty="0"/>
          </a:p>
          <a:p>
            <a:pPr algn="ctr"/>
            <a:r>
              <a:rPr lang="pt-BR" sz="2300" b="1" spc="-100" dirty="0" smtClean="0"/>
              <a:t>RPPS Teto</a:t>
            </a:r>
          </a:p>
          <a:p>
            <a:pPr algn="ctr"/>
            <a:r>
              <a:rPr lang="pt-BR" sz="2300" b="1" spc="-100" dirty="0" smtClean="0"/>
              <a:t> +</a:t>
            </a:r>
            <a:endParaRPr lang="pt-BR" sz="2300" b="1" spc="-100" dirty="0"/>
          </a:p>
          <a:p>
            <a:pPr algn="ctr"/>
            <a:r>
              <a:rPr lang="pt-BR" sz="2300" b="1" spc="-100" dirty="0">
                <a:solidFill>
                  <a:schemeClr val="bg1"/>
                </a:solidFill>
              </a:rPr>
              <a:t>Funpresp-Jud</a:t>
            </a:r>
          </a:p>
        </p:txBody>
      </p:sp>
      <p:sp>
        <p:nvSpPr>
          <p:cNvPr id="11" name="CaixaDeTexto 12"/>
          <p:cNvSpPr txBox="1"/>
          <p:nvPr/>
        </p:nvSpPr>
        <p:spPr>
          <a:xfrm>
            <a:off x="2010600" y="5516477"/>
            <a:ext cx="8054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 smtClean="0"/>
              <a:t>* Percentual relativo aos mês de janeiro e fevereiro/2019.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2"/>
          <p:cNvSpPr txBox="1"/>
          <p:nvPr/>
        </p:nvSpPr>
        <p:spPr>
          <a:xfrm>
            <a:off x="5715" y="4663408"/>
            <a:ext cx="12180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50" dirty="0">
                <a:ea typeface="Verdana" panose="020B0604030504040204" pitchFamily="34" charset="0"/>
                <a:cs typeface="Arial Rounded MT Bold"/>
              </a:rPr>
              <a:t>Rentabilidade </a:t>
            </a:r>
            <a:r>
              <a:rPr lang="pt-BR" sz="2400" b="1" spc="-50" dirty="0" smtClean="0">
                <a:ea typeface="Verdana" panose="020B0604030504040204" pitchFamily="34" charset="0"/>
                <a:cs typeface="Arial Rounded MT Bold"/>
              </a:rPr>
              <a:t>Nominal Líquida em </a:t>
            </a:r>
            <a:r>
              <a:rPr lang="pt-BR" sz="24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 Rounded MT Bold"/>
              </a:rPr>
              <a:t>2019</a:t>
            </a:r>
            <a:r>
              <a:rPr lang="pt-BR" sz="2400" b="1" spc="-50" dirty="0" smtClean="0">
                <a:ea typeface="Verdana" panose="020B0604030504040204" pitchFamily="34" charset="0"/>
                <a:cs typeface="Arial Rounded MT Bold"/>
              </a:rPr>
              <a:t>:</a:t>
            </a:r>
            <a:endParaRPr lang="pt-BR" sz="2400" b="1" spc="-50" dirty="0">
              <a:ea typeface="Verdana" panose="020B0604030504040204" pitchFamily="34" charset="0"/>
              <a:cs typeface="Arial Rounded MT Bold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Rentabilidade do Plano de Benefícios </a:t>
            </a:r>
            <a:r>
              <a:rPr lang="pt-BR" sz="3200" dirty="0">
                <a:solidFill>
                  <a:schemeClr val="bg1"/>
                </a:solidFill>
                <a:cs typeface="Arial Rounded MT Bold"/>
              </a:rPr>
              <a:t>(PB)</a:t>
            </a:r>
            <a:endParaRPr lang="pt-BR" sz="3600" dirty="0">
              <a:solidFill>
                <a:schemeClr val="bg1"/>
              </a:solidFill>
              <a:cs typeface="Arial Rounded MT Bold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2967101"/>
              </p:ext>
            </p:extLst>
          </p:nvPr>
        </p:nvGraphicFramePr>
        <p:xfrm>
          <a:off x="796928" y="5068996"/>
          <a:ext cx="10598144" cy="1348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Mês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fev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abr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mai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jun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jul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dez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Acumulada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22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PB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1,51%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0,60%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2,12%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25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Bmk</a:t>
                      </a:r>
                      <a:r>
                        <a:rPr lang="pt-BR" sz="20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pt-BR" sz="2000" b="1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0,68%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0,76%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1,45%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22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CDI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0,54%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0,49%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1,03%</a:t>
                      </a:r>
                      <a:endParaRPr lang="pt-BR" sz="2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0683162"/>
              </p:ext>
            </p:extLst>
          </p:nvPr>
        </p:nvGraphicFramePr>
        <p:xfrm>
          <a:off x="299974" y="946145"/>
          <a:ext cx="11592053" cy="2879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480"/>
                <a:gridCol w="1514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234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pt-BR" sz="2200" b="1" strike="noStrike" cap="none" spc="-30" baseline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/>
                          <a:latin typeface="+mn-lt"/>
                          <a:cs typeface="Arial Rounded MT Bold"/>
                        </a:rPr>
                        <a:t>2014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/>
                          <a:latin typeface="+mn-lt"/>
                          <a:cs typeface="Arial Rounded MT Bold"/>
                        </a:rPr>
                        <a:t>2015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/>
                          <a:latin typeface="+mn-lt"/>
                          <a:cs typeface="Arial Rounded MT Bold"/>
                        </a:rPr>
                        <a:t>2016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 Rounded MT Bold"/>
                        </a:rPr>
                        <a:t>2017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 Rounded MT Bold"/>
                        </a:rPr>
                        <a:t>2018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 Rounded MT Bold"/>
                        </a:rPr>
                        <a:t>2019</a:t>
                      </a:r>
                      <a:endParaRPr lang="pt-BR" sz="2200" b="1" strike="noStrike" cap="none" spc="-3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 Rounded MT Bold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/>
                          <a:latin typeface="+mn-lt"/>
                          <a:cs typeface="Arial Rounded MT Bold"/>
                        </a:rPr>
                        <a:t>Acumulada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pt-BR" sz="2200" b="1" strike="noStrike" cap="none" spc="-3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 Rounded MT Bold"/>
                        </a:rPr>
                        <a:t>Ao ano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Rentabilidade Nominal </a:t>
                      </a:r>
                      <a:r>
                        <a:rPr lang="pt-BR" sz="2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Líquida*</a:t>
                      </a:r>
                      <a:endParaRPr lang="pt-BR" sz="2200" b="1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10,05%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13,60%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14,03%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10,91%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8,87%</a:t>
                      </a:r>
                      <a:endParaRPr lang="pt-BR" sz="22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2,12%</a:t>
                      </a:r>
                      <a:endParaRPr lang="pt-BR" sz="2200" b="1" i="0" u="none" strike="noStrike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75,80%</a:t>
                      </a:r>
                      <a:endParaRPr lang="pt-BR" sz="22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11,54%</a:t>
                      </a:r>
                      <a:endParaRPr lang="pt-BR" sz="2400" b="1" i="0" u="none" strike="noStrike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IPCA (Inflação acumulada)</a:t>
                      </a:r>
                      <a:endParaRPr lang="pt-BR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6,41%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6,29%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2,95%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3,75%</a:t>
                      </a:r>
                      <a:endParaRPr lang="pt-BR" sz="2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0,75%</a:t>
                      </a:r>
                      <a:endParaRPr lang="pt-BR" sz="2200" b="1" i="0" u="none" strike="noStrike" dirty="0">
                        <a:solidFill>
                          <a:srgbClr val="C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34,69%</a:t>
                      </a:r>
                      <a:endParaRPr lang="pt-BR" sz="2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5,93%</a:t>
                      </a:r>
                      <a:endParaRPr lang="pt-BR" sz="2400" b="1" i="0" u="none" strike="noStrike" dirty="0">
                        <a:solidFill>
                          <a:srgbClr val="C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Rentabilidade Real </a:t>
                      </a:r>
                      <a:r>
                        <a:rPr lang="pt-BR" sz="2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Líquida**</a:t>
                      </a:r>
                      <a:endParaRPr lang="pt-BR" sz="2200" b="1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3,43%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2,65%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7,29%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7,73%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4,94%</a:t>
                      </a:r>
                      <a:endParaRPr lang="pt-BR" sz="22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1,36%</a:t>
                      </a:r>
                      <a:endParaRPr lang="pt-BR" sz="2200" b="1" i="0" u="none" strike="noStrike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30,53%</a:t>
                      </a:r>
                      <a:endParaRPr lang="pt-BR" sz="22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0D0D0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5,29%</a:t>
                      </a:r>
                      <a:endParaRPr lang="pt-BR" sz="2400" b="1" i="0" u="none" strike="noStrike" dirty="0">
                        <a:solidFill>
                          <a:srgbClr val="0D0D0D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spc="-3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200" b="0" i="0" u="none" strike="noStrike" spc="-2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200" b="0" i="0" u="none" strike="noStrike" spc="-2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200" b="0" i="0" u="none" strike="noStrike" spc="-2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Benchmark </a:t>
                      </a:r>
                      <a:r>
                        <a:rPr lang="pt-BR" sz="2200" b="1" i="0" u="none" strike="noStrike" dirty="0" smtClean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  <a:r>
                        <a:rPr lang="pt-BR" sz="2200" b="1" i="0" u="none" strike="noStrike" baseline="30000" dirty="0" smtClean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r>
                        <a:rPr lang="pt-BR" sz="2200" b="1" i="0" u="none" strike="noStrike" dirty="0" smtClean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 (Meta)</a:t>
                      </a:r>
                      <a:endParaRPr lang="pt-BR" sz="2200" b="1" i="0" u="none" strike="noStrike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10,34%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15,89%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10,82%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7,25%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8,14%</a:t>
                      </a:r>
                      <a:endParaRPr lang="pt-BR" sz="2200" b="0" i="0" u="none" strike="noStrike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3857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1,45%</a:t>
                      </a:r>
                      <a:endParaRPr lang="pt-BR" sz="2200" b="1" i="0" u="none" strike="noStrike" dirty="0">
                        <a:solidFill>
                          <a:srgbClr val="38572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3857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66,73%</a:t>
                      </a:r>
                      <a:endParaRPr lang="pt-BR" sz="2200" b="0" i="0" u="none" strike="noStrike" dirty="0">
                        <a:solidFill>
                          <a:srgbClr val="38572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3857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10,40%</a:t>
                      </a:r>
                      <a:endParaRPr lang="pt-BR" sz="2200" b="1" i="0" u="none" strike="noStrike" dirty="0">
                        <a:solidFill>
                          <a:srgbClr val="38572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100% CDI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10,81%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13,24%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14,00%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9,93%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385723"/>
                          </a:solidFill>
                          <a:effectLst/>
                          <a:latin typeface="Calibri" panose="020F0502020204030204" pitchFamily="34" charset="0"/>
                        </a:rPr>
                        <a:t>6,42%</a:t>
                      </a:r>
                      <a:endParaRPr lang="pt-BR" sz="2200" b="0" i="0" u="none" strike="noStrike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3857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1,03%</a:t>
                      </a:r>
                      <a:endParaRPr lang="pt-BR" sz="2200" b="1" i="0" u="none" strike="noStrike" dirty="0">
                        <a:solidFill>
                          <a:srgbClr val="38572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dirty="0" smtClean="0">
                          <a:solidFill>
                            <a:srgbClr val="3857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69,07%</a:t>
                      </a:r>
                      <a:endParaRPr lang="pt-BR" sz="2200" b="0" i="0" u="none" strike="noStrike" dirty="0">
                        <a:solidFill>
                          <a:srgbClr val="38572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3857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10,70%</a:t>
                      </a:r>
                      <a:endParaRPr lang="pt-BR" sz="2200" b="1" i="0" u="none" strike="noStrike" dirty="0">
                        <a:solidFill>
                          <a:srgbClr val="38572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10843154" y="2215786"/>
            <a:ext cx="1008000" cy="360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2"/>
          <p:cNvSpPr txBox="1"/>
          <p:nvPr/>
        </p:nvSpPr>
        <p:spPr>
          <a:xfrm>
            <a:off x="210536" y="3777927"/>
            <a:ext cx="112137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baseline="30000" dirty="0"/>
              <a:t>(1</a:t>
            </a:r>
            <a:r>
              <a:rPr lang="pt-BR" sz="1400" b="1" baseline="30000" dirty="0" smtClean="0"/>
              <a:t>) </a:t>
            </a:r>
            <a:r>
              <a:rPr lang="pt-BR" sz="1400" b="1" dirty="0" smtClean="0"/>
              <a:t>Benchmark 2019 </a:t>
            </a:r>
            <a:r>
              <a:rPr lang="pt-BR" sz="1400" b="1" dirty="0"/>
              <a:t>do PB: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IPCA +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4,25%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ano</a:t>
            </a:r>
            <a:r>
              <a:rPr lang="pt-BR" sz="1400" b="1" dirty="0"/>
              <a:t>, deduzidos os custos dos </a:t>
            </a:r>
            <a:r>
              <a:rPr lang="pt-BR" sz="1400" b="1" dirty="0" smtClean="0"/>
              <a:t>investimentos</a:t>
            </a:r>
            <a:endParaRPr lang="pt-BR" sz="1400" b="1" dirty="0"/>
          </a:p>
          <a:p>
            <a:r>
              <a:rPr lang="pt-BR" sz="1400" b="1" dirty="0"/>
              <a:t>* Rentabilidade Nominal Líquida = Rentabilidade Nominal, deduzidos os custos dos investimentos</a:t>
            </a:r>
          </a:p>
          <a:p>
            <a:r>
              <a:rPr lang="pt-BR" sz="1400" b="1" dirty="0"/>
              <a:t>** Rentabilidade Real Líquida = Rentabilidade Nominal Líquida, deduzido o </a:t>
            </a:r>
            <a:r>
              <a:rPr lang="pt-BR" sz="1400" b="1" dirty="0" smtClean="0"/>
              <a:t>IPCA (inflação acumulada)</a:t>
            </a:r>
            <a:endParaRPr lang="pt-BR" sz="1400" b="1" spc="-50" dirty="0">
              <a:ea typeface="Verdana" panose="020B0604030504040204" pitchFamily="34" charset="0"/>
              <a:cs typeface="Arial Rounded MT Bold"/>
            </a:endParaRPr>
          </a:p>
        </p:txBody>
      </p:sp>
      <p:sp>
        <p:nvSpPr>
          <p:cNvPr id="9" name="Texto Explicativo 1 8"/>
          <p:cNvSpPr/>
          <p:nvPr/>
        </p:nvSpPr>
        <p:spPr>
          <a:xfrm>
            <a:off x="10195154" y="3900967"/>
            <a:ext cx="1656000" cy="324000"/>
          </a:xfrm>
          <a:prstGeom prst="borderCallout1">
            <a:avLst>
              <a:gd name="adj1" fmla="val -540"/>
              <a:gd name="adj2" fmla="val 100010"/>
              <a:gd name="adj3" fmla="val -29036"/>
              <a:gd name="adj4" fmla="val 99951"/>
            </a:avLst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107,4% do </a:t>
            </a:r>
            <a:r>
              <a:rPr lang="pt-BR" b="1" dirty="0">
                <a:solidFill>
                  <a:schemeClr val="tx1"/>
                </a:solidFill>
              </a:rPr>
              <a:t>CDI</a:t>
            </a:r>
          </a:p>
        </p:txBody>
      </p:sp>
      <p:sp>
        <p:nvSpPr>
          <p:cNvPr id="10" name="Texto Explicativo 1 9"/>
          <p:cNvSpPr/>
          <p:nvPr/>
        </p:nvSpPr>
        <p:spPr>
          <a:xfrm>
            <a:off x="10195154" y="2688858"/>
            <a:ext cx="1656000" cy="324000"/>
          </a:xfrm>
          <a:prstGeom prst="borderCallout1">
            <a:avLst>
              <a:gd name="adj1" fmla="val 101430"/>
              <a:gd name="adj2" fmla="val 100009"/>
              <a:gd name="adj3" fmla="val 129882"/>
              <a:gd name="adj4" fmla="val 99886"/>
            </a:avLst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110,4% do </a:t>
            </a:r>
            <a:r>
              <a:rPr lang="pt-BR" b="1" dirty="0" err="1" smtClean="0">
                <a:solidFill>
                  <a:schemeClr val="tx1"/>
                </a:solidFill>
              </a:rPr>
              <a:t>Bmk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5367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Variáveis a serem consideradas</a:t>
            </a:r>
            <a:endParaRPr lang="pt-BR" sz="3600" dirty="0">
              <a:solidFill>
                <a:schemeClr val="bg1"/>
              </a:solidFill>
              <a:cs typeface="Arial Rounded MT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21690" y="1164942"/>
            <a:ext cx="111703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/>
              <a:t>Reformas da previdência </a:t>
            </a:r>
            <a:r>
              <a:rPr lang="pt-BR" sz="2400" spc="-50" dirty="0"/>
              <a:t>(quantas ocorrerão antes da sua aposentadoria?)</a:t>
            </a:r>
            <a:endParaRPr lang="pt-BR" sz="2800" spc="-50" dirty="0"/>
          </a:p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/>
              <a:t>Aposentadoria por </a:t>
            </a:r>
            <a:r>
              <a:rPr lang="pt-BR" sz="2800" b="1" spc="-50" dirty="0" smtClean="0"/>
              <a:t>invalidez </a:t>
            </a:r>
            <a:r>
              <a:rPr lang="pt-BR" sz="2800" b="1" spc="-50" dirty="0"/>
              <a:t>ou pensão por morte </a:t>
            </a:r>
            <a:r>
              <a:rPr lang="pt-BR" sz="2400" spc="-50" dirty="0"/>
              <a:t>(</a:t>
            </a:r>
            <a:r>
              <a:rPr lang="pt-BR" sz="2400" spc="-50" dirty="0" smtClean="0"/>
              <a:t>alterações propostas)</a:t>
            </a:r>
            <a:endParaRPr lang="pt-BR" sz="2800" spc="-50" dirty="0"/>
          </a:p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 smtClean="0"/>
              <a:t>Percentual </a:t>
            </a:r>
            <a:r>
              <a:rPr lang="pt-BR" sz="2800" b="1" spc="-50" dirty="0"/>
              <a:t>de contribuição para o RPPS </a:t>
            </a:r>
            <a:r>
              <a:rPr lang="pt-BR" sz="2400" spc="-50" dirty="0"/>
              <a:t>(11%, 14</a:t>
            </a:r>
            <a:r>
              <a:rPr lang="pt-BR" sz="2400" spc="-50" dirty="0" smtClean="0"/>
              <a:t>%, 16% </a:t>
            </a:r>
            <a:r>
              <a:rPr lang="pt-BR" sz="2400" spc="-50" dirty="0" err="1"/>
              <a:t>etc</a:t>
            </a:r>
            <a:r>
              <a:rPr lang="pt-BR" sz="2400" spc="-50" dirty="0"/>
              <a:t>)</a:t>
            </a:r>
            <a:endParaRPr lang="pt-BR" sz="2800" spc="-50" dirty="0"/>
          </a:p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/>
              <a:t>Contribuições anteriores para o RGPS/INSS </a:t>
            </a:r>
            <a:r>
              <a:rPr lang="pt-BR" sz="2400" spc="-50" dirty="0"/>
              <a:t>(cálculo da média)</a:t>
            </a:r>
            <a:endParaRPr lang="pt-BR" sz="2800" spc="-50" dirty="0"/>
          </a:p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 smtClean="0"/>
              <a:t>Deixar </a:t>
            </a:r>
            <a:r>
              <a:rPr lang="pt-BR" sz="2800" b="1" spc="-50" dirty="0"/>
              <a:t>o cargo atual</a:t>
            </a:r>
            <a:r>
              <a:rPr lang="pt-BR" sz="2800" spc="-50" dirty="0"/>
              <a:t> </a:t>
            </a:r>
            <a:r>
              <a:rPr lang="pt-BR" sz="2400" spc="-50" dirty="0"/>
              <a:t>(Estado, Município, Distrito Federal, iniciativa privada </a:t>
            </a:r>
            <a:r>
              <a:rPr lang="pt-BR" sz="2400" spc="-50" dirty="0" err="1"/>
              <a:t>etc</a:t>
            </a:r>
            <a:r>
              <a:rPr lang="pt-BR" sz="2400" spc="-50" dirty="0"/>
              <a:t>)</a:t>
            </a:r>
            <a:endParaRPr lang="pt-BR" sz="2800" b="1" spc="-50" dirty="0"/>
          </a:p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 smtClean="0"/>
              <a:t>Desempenho </a:t>
            </a:r>
            <a:r>
              <a:rPr lang="pt-BR" sz="2800" b="1" spc="-50" dirty="0"/>
              <a:t>da Funpresp-Jud </a:t>
            </a:r>
            <a:r>
              <a:rPr lang="pt-BR" sz="2400" spc="-50" dirty="0"/>
              <a:t>(rentabilidade)</a:t>
            </a:r>
            <a:endParaRPr lang="pt-BR" sz="2800" b="1" spc="-50" dirty="0"/>
          </a:p>
          <a:p>
            <a:pPr marL="360363" indent="-360363"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800" b="1" spc="-50" dirty="0" smtClean="0"/>
              <a:t>Objetivos </a:t>
            </a:r>
            <a:r>
              <a:rPr lang="pt-BR" sz="2800" b="1" spc="-50" dirty="0"/>
              <a:t>pessoais de investimento</a:t>
            </a:r>
            <a:r>
              <a:rPr lang="pt-BR" sz="2000" spc="-50" dirty="0"/>
              <a:t> </a:t>
            </a:r>
            <a:r>
              <a:rPr lang="pt-BR" sz="2400" spc="-50" dirty="0"/>
              <a:t>(perfil, estratégia, apetite de risco </a:t>
            </a:r>
            <a:r>
              <a:rPr lang="pt-BR" sz="2400" spc="-50" dirty="0" err="1"/>
              <a:t>etc</a:t>
            </a:r>
            <a:r>
              <a:rPr lang="pt-BR" sz="2400" spc="-50" dirty="0"/>
              <a:t>)</a:t>
            </a:r>
            <a:endParaRPr lang="pt-BR" sz="2000" spc="-50" dirty="0"/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Regras </a:t>
            </a:r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aposentadoria voluntária</a:t>
            </a:r>
            <a:endParaRPr lang="pt-BR" sz="3200" dirty="0"/>
          </a:p>
        </p:txBody>
      </p:sp>
      <p:sp>
        <p:nvSpPr>
          <p:cNvPr id="29" name="Retângulo 28"/>
          <p:cNvSpPr/>
          <p:nvPr/>
        </p:nvSpPr>
        <p:spPr>
          <a:xfrm>
            <a:off x="8148355" y="2083103"/>
            <a:ext cx="3888000" cy="230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lvl="0" algn="ctr" defTabSz="1022350">
              <a:spcAft>
                <a:spcPts val="1200"/>
              </a:spcAft>
            </a:pPr>
            <a:r>
              <a:rPr lang="pt-BR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Lei </a:t>
            </a:r>
            <a:r>
              <a:rPr lang="pt-BR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12.618/2012</a:t>
            </a:r>
          </a:p>
          <a:p>
            <a:pPr lvl="0" algn="ctr" defTabSz="1022350">
              <a:spcAft>
                <a:spcPts val="1200"/>
              </a:spcAft>
            </a:pPr>
            <a:r>
              <a:rPr lang="pt-BR" sz="28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Média de </a:t>
            </a:r>
            <a:r>
              <a:rPr lang="pt-BR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pt-BR" sz="28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pt-BR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limitada </a:t>
            </a:r>
            <a:r>
              <a:rPr lang="pt-BR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ao teto </a:t>
            </a:r>
            <a:r>
              <a:rPr lang="pt-BR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 Reajustes </a:t>
            </a:r>
          </a:p>
          <a:p>
            <a:pPr lvl="0" algn="ctr" defTabSz="1022350"/>
            <a:r>
              <a:rPr lang="pt-BR" sz="2800" spc="-9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desde às </a:t>
            </a:r>
            <a:r>
              <a:rPr lang="pt-BR" sz="2800" spc="-9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Funpresp’s</a:t>
            </a:r>
            <a:r>
              <a:rPr lang="pt-BR" sz="2800" b="1" spc="-9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pt-BR" sz="3000" b="1" spc="-90" dirty="0"/>
          </a:p>
        </p:txBody>
      </p:sp>
      <p:sp>
        <p:nvSpPr>
          <p:cNvPr id="30" name="Retângulo 29"/>
          <p:cNvSpPr/>
          <p:nvPr/>
        </p:nvSpPr>
        <p:spPr>
          <a:xfrm>
            <a:off x="4188000" y="2083103"/>
            <a:ext cx="3816000" cy="230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lvl="0" algn="ctr" defTabSz="1022350">
              <a:spcAft>
                <a:spcPts val="1200"/>
              </a:spcAft>
            </a:pPr>
            <a:r>
              <a:rPr lang="pt-BR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EC </a:t>
            </a:r>
            <a:r>
              <a:rPr lang="pt-BR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41/2003</a:t>
            </a:r>
          </a:p>
          <a:p>
            <a:pPr lvl="0" algn="ctr" defTabSz="1022350"/>
            <a:r>
              <a:rPr lang="pt-BR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Média de 80% </a:t>
            </a:r>
          </a:p>
          <a:p>
            <a:pPr lvl="0" algn="ctr" defTabSz="1022350">
              <a:spcAft>
                <a:spcPts val="1200"/>
              </a:spcAft>
            </a:pPr>
            <a:r>
              <a:rPr lang="pt-BR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Reajustes</a:t>
            </a:r>
            <a:endParaRPr lang="pt-BR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1022350"/>
            <a:r>
              <a:rPr lang="pt-BR" sz="2800" b="1" spc="-9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1º/1/2004</a:t>
            </a:r>
            <a:r>
              <a:rPr lang="pt-BR" sz="2800" spc="-9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spc="-9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às </a:t>
            </a:r>
            <a:r>
              <a:rPr lang="pt-BR" sz="2800" spc="-9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Funpresp’s</a:t>
            </a:r>
            <a:r>
              <a:rPr lang="pt-BR" sz="2800" b="1" spc="-9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pt-BR" sz="2800" b="1" spc="-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tângulo 30"/>
          <p:cNvSpPr/>
          <p:nvPr/>
        </p:nvSpPr>
        <p:spPr>
          <a:xfrm rot="10800000" flipV="1">
            <a:off x="8148355" y="5210810"/>
            <a:ext cx="3888000" cy="11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pt-BR" sz="2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Executivo</a:t>
            </a:r>
            <a:r>
              <a:rPr lang="pt-BR" sz="2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04/02/2013</a:t>
            </a:r>
            <a:endParaRPr lang="pt-BR" sz="2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Legislativo</a:t>
            </a:r>
            <a:r>
              <a:rPr lang="pt-BR" sz="2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07/05/2013</a:t>
            </a:r>
            <a:endParaRPr lang="pt-BR" sz="2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Judiciário/MP: 14/10/2013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55644" y="2083103"/>
            <a:ext cx="3888000" cy="230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lvl="0" algn="ctr" defTabSz="1022350">
              <a:spcAft>
                <a:spcPts val="1200"/>
              </a:spcAft>
            </a:pPr>
            <a:r>
              <a:rPr lang="pt-BR" sz="3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EC </a:t>
            </a:r>
            <a:r>
              <a:rPr lang="pt-BR" sz="3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20/1998</a:t>
            </a:r>
          </a:p>
          <a:p>
            <a:pPr lvl="0" algn="ctr" defTabSz="1022350">
              <a:spcAft>
                <a:spcPts val="1200"/>
              </a:spcAft>
            </a:pPr>
            <a:r>
              <a:rPr lang="pt-BR" sz="2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Integralidade/Paridade</a:t>
            </a:r>
            <a:r>
              <a:rPr lang="pt-BR" sz="28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pt-BR" sz="2800" spc="-9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(idade mínima: </a:t>
            </a:r>
            <a:r>
              <a:rPr lang="pt-BR" sz="2800" b="1" spc="-90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60H</a:t>
            </a:r>
            <a:r>
              <a:rPr lang="pt-BR" sz="2800" spc="-9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/</a:t>
            </a:r>
            <a:r>
              <a:rPr lang="pt-BR" sz="2800" b="1" spc="-90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55M</a:t>
            </a:r>
            <a:r>
              <a:rPr lang="pt-BR" sz="2800" spc="-9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) </a:t>
            </a:r>
          </a:p>
          <a:p>
            <a:pPr lvl="0" algn="ctr" defTabSz="1022350"/>
            <a:r>
              <a:rPr lang="pt-BR" sz="2800" b="1" spc="-9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pt-BR" sz="2800" b="1" spc="-9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té 31/12/2003</a:t>
            </a:r>
            <a:endParaRPr lang="pt-BR" sz="2800" b="1" spc="-90" dirty="0"/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00" dirty="0" smtClean="0">
                <a:solidFill>
                  <a:schemeClr val="bg1"/>
                </a:solidFill>
                <a:latin typeface="+mn-lt"/>
                <a:cs typeface="Arial Rounded MT Bold"/>
              </a:rPr>
              <a:t>Qual é o problema</a:t>
            </a:r>
            <a:r>
              <a:rPr lang="pt-BR" sz="4000" b="1" spc="-100" dirty="0">
                <a:solidFill>
                  <a:schemeClr val="bg1"/>
                </a:solidFill>
                <a:latin typeface="+mn-lt"/>
                <a:cs typeface="Arial Rounded MT Bold"/>
              </a:rPr>
              <a:t>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968" y="4315049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spc="-30" dirty="0">
                <a:ea typeface="Tahoma" panose="020B0604030504040204" pitchFamily="34" charset="0"/>
                <a:cs typeface="Arial Rounded MT Bold"/>
              </a:rPr>
              <a:t>Então... Porque aderir</a:t>
            </a:r>
            <a:r>
              <a:rPr lang="pt-BR" sz="3600" b="1" spc="-100" dirty="0">
                <a:cs typeface="Arial Rounded MT Bold"/>
              </a:rPr>
              <a:t>?</a:t>
            </a:r>
          </a:p>
          <a:p>
            <a:pPr algn="ctr" fontAlgn="auto">
              <a:defRPr/>
            </a:pPr>
            <a:r>
              <a:rPr lang="pt-BR" sz="36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Para </a:t>
            </a:r>
            <a:r>
              <a:rPr lang="pt-BR" sz="36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ter no </a:t>
            </a:r>
            <a:r>
              <a:rPr lang="pt-BR" sz="3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presente</a:t>
            </a:r>
            <a:r>
              <a:rPr lang="pt-BR" sz="36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uma </a:t>
            </a:r>
            <a:r>
              <a:rPr lang="pt-BR" sz="36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proteção </a:t>
            </a:r>
            <a:r>
              <a:rPr lang="pt-BR" sz="36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previdenciária</a:t>
            </a:r>
          </a:p>
          <a:p>
            <a:pPr algn="ctr" fontAlgn="auto">
              <a:defRPr/>
            </a:pPr>
            <a:r>
              <a:rPr lang="pt-BR" sz="3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adicional</a:t>
            </a:r>
            <a:r>
              <a:rPr lang="pt-BR" sz="36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, que </a:t>
            </a:r>
            <a:r>
              <a:rPr lang="pt-BR" sz="36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proporcione </a:t>
            </a:r>
            <a:r>
              <a:rPr lang="pt-BR" sz="36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um </a:t>
            </a:r>
            <a:r>
              <a:rPr lang="pt-BR" sz="3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futuro</a:t>
            </a:r>
          </a:p>
          <a:p>
            <a:pPr algn="ctr" fontAlgn="auto">
              <a:defRPr/>
            </a:pPr>
            <a:r>
              <a:rPr lang="pt-BR" sz="36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36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com </a:t>
            </a:r>
            <a:r>
              <a:rPr lang="pt-BR" sz="3600" b="1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qualidade</a:t>
            </a:r>
            <a:r>
              <a:rPr lang="pt-BR" sz="36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e </a:t>
            </a:r>
            <a:r>
              <a:rPr lang="pt-BR" sz="3600" b="1" spc="-3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renda adequada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10597" y="934296"/>
            <a:ext cx="2340000" cy="342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Renda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na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pt-BR" sz="3600" b="1" dirty="0">
                <a:solidFill>
                  <a:schemeClr val="bg1"/>
                </a:solidFill>
              </a:rPr>
              <a:t>Fase </a:t>
            </a:r>
            <a:r>
              <a:rPr lang="pt-BR" sz="3600" b="1" dirty="0" smtClean="0">
                <a:solidFill>
                  <a:schemeClr val="bg1"/>
                </a:solidFill>
              </a:rPr>
              <a:t>Ativa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390778" y="930379"/>
            <a:ext cx="2340000" cy="15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RPC</a:t>
            </a:r>
          </a:p>
          <a:p>
            <a:pPr algn="ctr"/>
            <a:r>
              <a:rPr lang="pt-BR" sz="3600" b="1" spc="-100" dirty="0">
                <a:solidFill>
                  <a:srgbClr val="FFFF00"/>
                </a:solidFill>
              </a:rPr>
              <a:t>D</a:t>
            </a:r>
            <a:r>
              <a:rPr lang="pt-BR" sz="3600" b="1" spc="-100" dirty="0" smtClean="0">
                <a:solidFill>
                  <a:srgbClr val="FFFF00"/>
                </a:solidFill>
              </a:rPr>
              <a:t>iferença</a:t>
            </a:r>
            <a:endParaRPr lang="pt-BR" sz="3600" b="1" spc="-1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90778" y="2447145"/>
            <a:ext cx="2340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Renda </a:t>
            </a:r>
            <a:r>
              <a:rPr lang="pt-BR" sz="3600" dirty="0">
                <a:solidFill>
                  <a:schemeClr val="bg1"/>
                </a:solidFill>
              </a:rPr>
              <a:t>no</a:t>
            </a:r>
            <a:r>
              <a:rPr lang="pt-BR" sz="3600" b="1" dirty="0">
                <a:solidFill>
                  <a:schemeClr val="bg1"/>
                </a:solidFill>
              </a:rPr>
              <a:t> RPPS </a:t>
            </a:r>
            <a:r>
              <a:rPr lang="pt-BR" sz="3600" dirty="0">
                <a:solidFill>
                  <a:schemeClr val="bg1"/>
                </a:solidFill>
              </a:rPr>
              <a:t>e/ou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</a:rPr>
              <a:t>RGPS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www.dicasdemulher.com.br/wp-content/uploads/2012/02/dicas-para-casais-trabalham-junto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7" y="2014296"/>
            <a:ext cx="2700000" cy="2340000"/>
          </a:xfrm>
          <a:prstGeom prst="rect">
            <a:avLst/>
          </a:prstGeom>
          <a:solidFill>
            <a:srgbClr val="D7DFE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Picture 8" descr="http://portalamigodoidoso.com.br/wp-content/uploads/2015/01/casal-idoso-com-sacolas-de-compras-compras-sacolas-idosos-aposentados-terceira-idade-1381944612502_956x500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707"/>
          <a:stretch/>
        </p:blipFill>
        <p:spPr bwMode="auto">
          <a:xfrm>
            <a:off x="9120378" y="2014296"/>
            <a:ext cx="270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1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143032" y="2593994"/>
            <a:ext cx="0" cy="324000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9545215" y="3082546"/>
            <a:ext cx="2196000" cy="86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Sociedades Civis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e Fundações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863154" y="3089585"/>
            <a:ext cx="2592000" cy="86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cs typeface="Arial Rounded MT Bold"/>
              </a:rPr>
              <a:t>Entidades Fechadas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(sem fins lucrativos)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486956" y="4700501"/>
            <a:ext cx="2340000" cy="86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cs typeface="Arial Rounded MT Bold"/>
              </a:rPr>
              <a:t>Instituídas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(sem patrocínio)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550759" y="4031676"/>
            <a:ext cx="2196000" cy="43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spc="-100" dirty="0">
                <a:cs typeface="Arial Rounded MT Bold"/>
              </a:rPr>
              <a:t>CNPC/</a:t>
            </a:r>
            <a:r>
              <a:rPr lang="pt-BR" sz="2300" spc="-100" dirty="0" err="1">
                <a:cs typeface="Arial Rounded MT Bold"/>
              </a:rPr>
              <a:t>Previc</a:t>
            </a:r>
            <a:r>
              <a:rPr lang="pt-BR" sz="2400" spc="-100" dirty="0">
                <a:cs typeface="Arial Rounded MT Bold"/>
              </a:rPr>
              <a:t> (MF)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441286" y="4700501"/>
            <a:ext cx="2520000" cy="86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solidFill>
                  <a:srgbClr val="FFFF00"/>
                </a:solidFill>
                <a:cs typeface="Arial Rounded MT Bold"/>
              </a:rPr>
              <a:t>Patrocinadas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solidFill>
                  <a:srgbClr val="FFFF00"/>
                </a:solidFill>
                <a:cs typeface="Arial Rounded MT Bold"/>
              </a:rPr>
              <a:t>(com patrocínio)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055210" y="2610421"/>
            <a:ext cx="0" cy="324000"/>
          </a:xfrm>
          <a:prstGeom prst="line">
            <a:avLst/>
          </a:prstGeom>
          <a:ln w="508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2656653" y="3510794"/>
            <a:ext cx="180000" cy="1"/>
          </a:xfrm>
          <a:prstGeom prst="line">
            <a:avLst/>
          </a:prstGeom>
          <a:ln w="508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43"/>
          <p:cNvCxnSpPr/>
          <p:nvPr/>
        </p:nvCxnSpPr>
        <p:spPr>
          <a:xfrm>
            <a:off x="9702608" y="5491581"/>
            <a:ext cx="0" cy="214261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4386000" y="1145260"/>
            <a:ext cx="3420000" cy="162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00" dirty="0">
                <a:cs typeface="Arial Rounded MT Bold"/>
              </a:rPr>
              <a:t>Regime de Previdência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00" dirty="0">
                <a:cs typeface="Arial Rounded MT Bold"/>
              </a:rPr>
              <a:t>Complementar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RPC (art. 202)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Contrato Privado/Facultativo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647324" y="1145044"/>
            <a:ext cx="3060000" cy="1620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00" dirty="0">
                <a:cs typeface="Arial Rounded MT Bold"/>
              </a:rPr>
              <a:t>Regimes Próprios de Previdência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RPPS (art. 40)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Servidores Públicos Civis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795336" y="3083235"/>
            <a:ext cx="2484000" cy="864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cs typeface="Arial Rounded MT Bold"/>
              </a:rPr>
              <a:t>Entidades Abertas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(com fins lucrativos)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038043" y="2905944"/>
            <a:ext cx="0" cy="323850"/>
          </a:xfrm>
          <a:prstGeom prst="line">
            <a:avLst/>
          </a:prstGeom>
          <a:ln w="508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167012" y="2892315"/>
            <a:ext cx="0" cy="323850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658865" y="4518098"/>
            <a:ext cx="0" cy="216000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359252" y="4031676"/>
            <a:ext cx="2196000" cy="43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spc="-100" dirty="0">
                <a:solidFill>
                  <a:schemeClr val="bg1"/>
                </a:solidFill>
                <a:cs typeface="Arial Rounded MT Bold"/>
              </a:rPr>
              <a:t>CNSP/Susep (MF)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8456542" y="5730513"/>
            <a:ext cx="2520000" cy="57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5715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-100" dirty="0">
                <a:solidFill>
                  <a:srgbClr val="FFFF00"/>
                </a:solidFill>
                <a:cs typeface="Arial Rounded MT Bold"/>
              </a:rPr>
              <a:t>Funpresp-Jud</a:t>
            </a:r>
          </a:p>
        </p:txBody>
      </p:sp>
      <p:sp>
        <p:nvSpPr>
          <p:cNvPr id="19" name="Retângulo de cantos arredondados 4"/>
          <p:cNvSpPr/>
          <p:nvPr/>
        </p:nvSpPr>
        <p:spPr>
          <a:xfrm>
            <a:off x="516399" y="1145044"/>
            <a:ext cx="3060000" cy="1620000"/>
          </a:xfrm>
          <a:prstGeom prst="roundRect">
            <a:avLst/>
          </a:prstGeom>
          <a:solidFill>
            <a:schemeClr val="tx1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00" dirty="0">
                <a:cs typeface="Arial Rounded MT Bold"/>
              </a:rPr>
              <a:t>Regime Geral de Previdência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100" dirty="0">
                <a:cs typeface="Arial Rounded MT Bold"/>
              </a:rPr>
              <a:t>RGPS/INSS (art. 201) Iniciativa Privada</a:t>
            </a:r>
          </a:p>
        </p:txBody>
      </p:sp>
      <p:cxnSp>
        <p:nvCxnSpPr>
          <p:cNvPr id="20" name="Conector reto 43"/>
          <p:cNvCxnSpPr/>
          <p:nvPr/>
        </p:nvCxnSpPr>
        <p:spPr>
          <a:xfrm>
            <a:off x="10628423" y="3889598"/>
            <a:ext cx="0" cy="142261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43"/>
          <p:cNvCxnSpPr/>
          <p:nvPr/>
        </p:nvCxnSpPr>
        <p:spPr>
          <a:xfrm>
            <a:off x="8143359" y="3933785"/>
            <a:ext cx="0" cy="612000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45"/>
          <p:cNvCxnSpPr/>
          <p:nvPr/>
        </p:nvCxnSpPr>
        <p:spPr>
          <a:xfrm>
            <a:off x="1468018" y="3874593"/>
            <a:ext cx="0" cy="180000"/>
          </a:xfrm>
          <a:prstGeom prst="line">
            <a:avLst/>
          </a:prstGeom>
          <a:ln w="508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208949" y="3078794"/>
            <a:ext cx="2520000" cy="864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spc="-100" dirty="0">
                <a:cs typeface="Arial Rounded MT Bold"/>
              </a:rPr>
              <a:t>Sociedades Anônimas (Bancos e Seguradoras)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020604" y="2907463"/>
            <a:ext cx="2016000" cy="1"/>
          </a:xfrm>
          <a:prstGeom prst="line">
            <a:avLst/>
          </a:prstGeom>
          <a:ln w="508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12"/>
          <p:cNvCxnSpPr/>
          <p:nvPr/>
        </p:nvCxnSpPr>
        <p:spPr>
          <a:xfrm flipV="1">
            <a:off x="6118072" y="2907463"/>
            <a:ext cx="2052000" cy="0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6656956" y="4515469"/>
            <a:ext cx="0" cy="323850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pc="-100" dirty="0">
                <a:solidFill>
                  <a:schemeClr val="bg1"/>
                </a:solidFill>
                <a:latin typeface="+mn-lt"/>
                <a:cs typeface="Arial Rounded MT Bold"/>
              </a:rPr>
              <a:t>Regimes de Previdência </a:t>
            </a:r>
            <a:r>
              <a:rPr lang="pt-BR" sz="3600" spc="-100" dirty="0">
                <a:solidFill>
                  <a:schemeClr val="bg1"/>
                </a:solidFill>
                <a:latin typeface="+mn-lt"/>
                <a:cs typeface="Arial Rounded MT Bold"/>
              </a:rPr>
              <a:t>(CF/1988)</a:t>
            </a:r>
            <a:endParaRPr lang="pt-BR" sz="3600" spc="-1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8" name="Conector reto 44"/>
          <p:cNvCxnSpPr/>
          <p:nvPr/>
        </p:nvCxnSpPr>
        <p:spPr>
          <a:xfrm>
            <a:off x="9421255" y="3529580"/>
            <a:ext cx="154517" cy="2116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44"/>
          <p:cNvCxnSpPr/>
          <p:nvPr/>
        </p:nvCxnSpPr>
        <p:spPr>
          <a:xfrm flipV="1">
            <a:off x="6657298" y="4532124"/>
            <a:ext cx="3024000" cy="7694"/>
          </a:xfrm>
          <a:prstGeom prst="line">
            <a:avLst/>
          </a:prstGeom>
          <a:ln w="508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91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7" grpId="0" animBg="1"/>
      <p:bldP spid="18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-24064" y="7358"/>
            <a:ext cx="12240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spc="-100" dirty="0">
              <a:latin typeface="+mn-lt"/>
            </a:endParaRPr>
          </a:p>
        </p:txBody>
      </p:sp>
      <p:sp>
        <p:nvSpPr>
          <p:cNvPr id="31" name="CaixaDeTexto 7"/>
          <p:cNvSpPr txBox="1"/>
          <p:nvPr/>
        </p:nvSpPr>
        <p:spPr>
          <a:xfrm>
            <a:off x="203601" y="1198695"/>
            <a:ext cx="8388000" cy="5080494"/>
          </a:xfrm>
          <a:prstGeom prst="rect">
            <a:avLst/>
          </a:prstGeom>
          <a:noFill/>
        </p:spPr>
        <p:txBody>
          <a:bodyPr wrap="square" tIns="46800" bIns="46800">
            <a:spAutoFit/>
          </a:bodyPr>
          <a:lstStyle/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charset="2"/>
              <a:buChar char="ü"/>
              <a:defRPr/>
            </a:pP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Entidade da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Administração indireta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do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Poder judiciário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, vinculada ao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STF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(tem o dever de supervisão e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fiscalização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)</a:t>
            </a:r>
          </a:p>
          <a:p>
            <a:pPr marL="360000" indent="-3600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Possui natureza pública, devendo observar:</a:t>
            </a:r>
          </a:p>
          <a:p>
            <a:pPr marL="630000" indent="-3429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os princípios da Administração Pública (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legalidade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,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impessoalidade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,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moralidade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,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publicidade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e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eficiência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) e o da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economicidade</a:t>
            </a:r>
          </a:p>
          <a:p>
            <a:pPr marL="630000" indent="-3429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sz="2400" spc="-8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a legislação federal sobre </a:t>
            </a:r>
            <a:r>
              <a:rPr lang="pt-BR"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licitações </a:t>
            </a:r>
            <a:r>
              <a:rPr lang="pt-BR" sz="2400" spc="-8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 </a:t>
            </a:r>
            <a:r>
              <a:rPr lang="pt-BR"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contratos administrativos</a:t>
            </a:r>
            <a:r>
              <a:rPr lang="pt-BR" sz="2400" spc="-8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(Lei 8.666, de 21/6/1993)</a:t>
            </a:r>
          </a:p>
          <a:p>
            <a:pPr marL="630000" indent="-3429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a regra do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concurso público 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para seleção de pessoal efetivo</a:t>
            </a:r>
          </a:p>
          <a:p>
            <a:pPr marL="630000" indent="-342900" fontAlgn="auto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  <a:defRPr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a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transparência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em todos os seus atos de gestão</a:t>
            </a:r>
          </a:p>
          <a:p>
            <a:pPr marL="360000" indent="-3600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Somente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m</a:t>
            </a:r>
            <a:r>
              <a:rPr lang="pt-BR" sz="28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embros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 </a:t>
            </a:r>
            <a:r>
              <a:rPr lang="pt-BR" sz="28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servidores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do Poder Judiciário da União, do MPU e do CNMP podem ser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Conselheiros</a:t>
            </a:r>
          </a:p>
        </p:txBody>
      </p:sp>
      <p:pic>
        <p:nvPicPr>
          <p:cNvPr id="32" name="Picture 2" descr=": 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0" r="46720" b="466"/>
          <a:stretch/>
        </p:blipFill>
        <p:spPr bwMode="auto">
          <a:xfrm>
            <a:off x="8558212" y="1403296"/>
            <a:ext cx="3420000" cy="4500000"/>
          </a:xfrm>
          <a:prstGeom prst="roundRect">
            <a:avLst>
              <a:gd name="adj" fmla="val 26746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-12192" y="-4298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A Funpresp-Jud </a:t>
            </a:r>
            <a:r>
              <a:rPr lang="pt-BR" sz="3200" dirty="0">
                <a:solidFill>
                  <a:schemeClr val="bg1"/>
                </a:solidFill>
                <a:cs typeface="Arial Rounded MT Bold"/>
              </a:rPr>
              <a:t>(Resolução STF 496/2012 e Lei 12.618/2012)</a:t>
            </a:r>
          </a:p>
        </p:txBody>
      </p:sp>
    </p:spTree>
    <p:extLst>
      <p:ext uri="{BB962C8B-B14F-4D97-AF65-F5344CB8AC3E}">
        <p14:creationId xmlns="" xmlns:p14="http://schemas.microsoft.com/office/powerpoint/2010/main" val="34300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4937" y="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Painel de Governança e Transparência</a:t>
            </a:r>
            <a:endParaRPr lang="pt-BR" sz="3600" dirty="0">
              <a:solidFill>
                <a:schemeClr val="bg1"/>
              </a:solidFill>
              <a:cs typeface="Arial Rounded MT Bold"/>
            </a:endParaRPr>
          </a:p>
        </p:txBody>
      </p:sp>
      <p:pic>
        <p:nvPicPr>
          <p:cNvPr id="5" name="Imagem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00" y="861737"/>
            <a:ext cx="10980000" cy="55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34937" y="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Painel de Governança e Transparência</a:t>
            </a:r>
            <a:endParaRPr lang="pt-BR" sz="3600" dirty="0">
              <a:solidFill>
                <a:schemeClr val="bg1"/>
              </a:solidFill>
              <a:cs typeface="Arial Rounded MT Bold"/>
            </a:endParaRPr>
          </a:p>
        </p:txBody>
      </p:sp>
      <p:pic>
        <p:nvPicPr>
          <p:cNvPr id="2" name="Imagem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00" y="878492"/>
            <a:ext cx="10980000" cy="55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2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7" y="519405"/>
            <a:ext cx="11206915" cy="6111154"/>
          </a:xfrm>
          <a:prstGeom prst="rect">
            <a:avLst/>
          </a:prstGeom>
        </p:spPr>
      </p:pic>
      <p:grpSp>
        <p:nvGrpSpPr>
          <p:cNvPr id="3" name="Group 14"/>
          <p:cNvGrpSpPr>
            <a:grpSpLocks noChangeAspect="1"/>
          </p:cNvGrpSpPr>
          <p:nvPr/>
        </p:nvGrpSpPr>
        <p:grpSpPr>
          <a:xfrm>
            <a:off x="8265909" y="4621694"/>
            <a:ext cx="3253983" cy="1802036"/>
            <a:chOff x="7962899" y="4919134"/>
            <a:chExt cx="3570833" cy="1977507"/>
          </a:xfrm>
        </p:grpSpPr>
        <p:pic>
          <p:nvPicPr>
            <p:cNvPr id="4" name="Imagem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16" t="10002" r="6662" b="17889"/>
            <a:stretch>
              <a:fillRect/>
            </a:stretch>
          </p:blipFill>
          <p:spPr>
            <a:xfrm>
              <a:off x="7962899" y="4919134"/>
              <a:ext cx="3570833" cy="197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860" t="26203" r="50975" b="38854"/>
            <a:stretch>
              <a:fillRect/>
            </a:stretch>
          </p:blipFill>
          <p:spPr>
            <a:xfrm>
              <a:off x="8117417" y="5353050"/>
              <a:ext cx="696400" cy="967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247" t="26203" r="51384" b="38854"/>
            <a:stretch>
              <a:fillRect/>
            </a:stretch>
          </p:blipFill>
          <p:spPr>
            <a:xfrm>
              <a:off x="10708217" y="5343524"/>
              <a:ext cx="658300" cy="983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ixaDeTexto 6"/>
          <p:cNvSpPr txBox="1"/>
          <p:nvPr/>
        </p:nvSpPr>
        <p:spPr>
          <a:xfrm>
            <a:off x="7932662" y="411858"/>
            <a:ext cx="42511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00" dirty="0">
                <a:ea typeface="Tahoma" panose="020B0604030504040204" pitchFamily="34" charset="0"/>
                <a:cs typeface="Arial Rounded MT Bold"/>
              </a:rPr>
              <a:t>ESTRUTURA DE GOVERNANÇA</a:t>
            </a:r>
            <a:endParaRPr lang="pt-BR" sz="4400" b="1" spc="-100" dirty="0">
              <a:ea typeface="Tahoma" panose="020B0604030504040204" pitchFamily="34" charset="0"/>
              <a:cs typeface="Arial Rounded MT Bold"/>
            </a:endParaRPr>
          </a:p>
        </p:txBody>
      </p:sp>
      <p:sp>
        <p:nvSpPr>
          <p:cNvPr id="8" name="CaixaDeTexto 45"/>
          <p:cNvSpPr txBox="1">
            <a:spLocks/>
          </p:cNvSpPr>
          <p:nvPr/>
        </p:nvSpPr>
        <p:spPr>
          <a:xfrm>
            <a:off x="710070" y="1177312"/>
            <a:ext cx="198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00" dirty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*</a:t>
            </a:r>
            <a:r>
              <a:rPr lang="x-none" sz="2800" b="1" u="sng" spc="-100" dirty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Presidente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4018291" y="748234"/>
            <a:ext cx="2831487" cy="324000"/>
          </a:xfrm>
          <a:prstGeom prst="rect">
            <a:avLst/>
          </a:prstGeom>
          <a:solidFill>
            <a:srgbClr val="DCDCDC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spc="-100" dirty="0">
                <a:solidFill>
                  <a:srgbClr val="000000"/>
                </a:solidFill>
                <a:ea typeface="Tahoma" panose="020B0604030504040204" pitchFamily="34" charset="0"/>
                <a:cs typeface="Arial Rounded MT Bold"/>
              </a:rPr>
              <a:t>Conselho Deliberativo</a:t>
            </a:r>
            <a:endParaRPr lang="pt-BR" sz="2000" b="1" cap="all" spc="-100" dirty="0">
              <a:solidFill>
                <a:srgbClr val="000000"/>
              </a:solidFill>
              <a:ea typeface="Tahoma" panose="020B0604030504040204" pitchFamily="34" charset="0"/>
              <a:cs typeface="Arial Rounded MT Bold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19136" y="25001"/>
            <a:ext cx="5688000" cy="830997"/>
          </a:xfrm>
          <a:prstGeom prst="rect">
            <a:avLst/>
          </a:prstGeom>
          <a:solidFill>
            <a:srgbClr val="DCDCDC"/>
          </a:solidFill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ea typeface="Tahoma" panose="020B0604030504040204" pitchFamily="34" charset="0"/>
                <a:cs typeface="Arial Rounded MT Bold"/>
              </a:rPr>
              <a:t> Titular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:     Vago   TSE      </a:t>
            </a:r>
            <a:r>
              <a:rPr lang="pt-BR" sz="2400" b="1" u="sng" spc="-100" dirty="0" smtClean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CJF</a:t>
            </a:r>
            <a:r>
              <a:rPr lang="pt-BR" sz="2400" b="1" spc="-100" dirty="0" smtClean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*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    MPF    TST      TJDFT</a:t>
            </a:r>
            <a:endParaRPr lang="pt-BR" sz="2400" b="1" spc="-100" dirty="0">
              <a:ea typeface="Tahoma" panose="020B0604030504040204" pitchFamily="34" charset="0"/>
              <a:cs typeface="Arial Rounded MT Bol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ea typeface="Tahoma" panose="020B0604030504040204" pitchFamily="34" charset="0"/>
                <a:cs typeface="Arial Rounded MT Bold"/>
              </a:rPr>
              <a:t> Suplente: 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STF    MPU    CJF      MPT   TRT10ª STM</a:t>
            </a:r>
            <a:endParaRPr lang="pt-BR" sz="2400" b="1" spc="-100" dirty="0">
              <a:ea typeface="Tahoma" panose="020B0604030504040204" pitchFamily="34" charset="0"/>
              <a:cs typeface="Arial Rounded MT Bold"/>
            </a:endParaRPr>
          </a:p>
        </p:txBody>
      </p:sp>
      <p:sp>
        <p:nvSpPr>
          <p:cNvPr id="11" name="Notched Right Arrow 2"/>
          <p:cNvSpPr/>
          <p:nvPr/>
        </p:nvSpPr>
        <p:spPr>
          <a:xfrm>
            <a:off x="7799301" y="4934549"/>
            <a:ext cx="432000" cy="1039356"/>
          </a:xfrm>
          <a:prstGeom prst="notchedRightArrow">
            <a:avLst/>
          </a:prstGeom>
          <a:solidFill>
            <a:srgbClr val="81ABAA"/>
          </a:solidFill>
          <a:scene3d>
            <a:camera prst="orthographicFront"/>
            <a:lightRig rig="threePt" dir="t"/>
          </a:scene3d>
          <a:sp3d prstMaterial="dkEdge"/>
        </p:spPr>
        <p:txBody>
          <a:bodyPr wrap="square" rtlCol="0" anchor="ctr">
            <a:spAutoFit/>
          </a:bodyPr>
          <a:lstStyle/>
          <a:p>
            <a:pPr algn="ctr"/>
            <a:endParaRPr lang="en-US" sz="2800" b="1" spc="-100" dirty="0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6454" y="2159221"/>
            <a:ext cx="4248000" cy="830997"/>
          </a:xfrm>
          <a:prstGeom prst="rect">
            <a:avLst/>
          </a:prstGeom>
          <a:solidFill>
            <a:srgbClr val="DCDCD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spc="-100" dirty="0">
                <a:ea typeface="Tahoma" panose="020B0604030504040204" pitchFamily="34" charset="0"/>
                <a:cs typeface="Arial Rounded MT Bold"/>
              </a:rPr>
              <a:t>Titular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:</a:t>
            </a:r>
            <a:r>
              <a:rPr lang="en-US" sz="2400" b="1" spc="-100" dirty="0" smtClean="0">
                <a:ea typeface="Tahoma" panose="020B0604030504040204" pitchFamily="34" charset="0"/>
                <a:cs typeface="Arial Rounded MT Bold"/>
              </a:rPr>
              <a:t>      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STF</a:t>
            </a:r>
            <a:r>
              <a:rPr lang="en-US" sz="2400" b="1" spc="-100" dirty="0" smtClean="0">
                <a:ea typeface="Tahoma" panose="020B0604030504040204" pitchFamily="34" charset="0"/>
                <a:cs typeface="Arial Rounded MT Bold"/>
              </a:rPr>
              <a:t>    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MPU       </a:t>
            </a:r>
            <a:r>
              <a:rPr lang="pt-BR" sz="2400" b="1" u="sng" spc="-100" dirty="0" smtClean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STJ</a:t>
            </a:r>
            <a:r>
              <a:rPr lang="pt-BR" sz="2400" b="1" spc="-100" dirty="0" smtClean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*  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 TJDFT</a:t>
            </a:r>
            <a:endParaRPr lang="pt-BR" sz="2400" b="1" spc="-100" dirty="0">
              <a:ea typeface="Tahoma" panose="020B0604030504040204" pitchFamily="34" charset="0"/>
              <a:cs typeface="Arial Rounded MT Bold"/>
            </a:endParaRPr>
          </a:p>
          <a:p>
            <a:pPr>
              <a:defRPr/>
            </a:pPr>
            <a:r>
              <a:rPr lang="pt-BR" sz="2400" b="1" spc="-100" dirty="0">
                <a:ea typeface="Tahoma" panose="020B0604030504040204" pitchFamily="34" charset="0"/>
                <a:cs typeface="Arial Rounded MT Bold"/>
              </a:rPr>
              <a:t>Suplente: 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CNJ</a:t>
            </a:r>
            <a:r>
              <a:rPr lang="en-US" sz="2400" b="1" spc="-100" dirty="0" smtClean="0">
                <a:ea typeface="Tahoma" panose="020B0604030504040204" pitchFamily="34" charset="0"/>
                <a:cs typeface="Arial Rounded MT Bold"/>
              </a:rPr>
              <a:t>    </a:t>
            </a:r>
            <a:r>
              <a:rPr lang="pt-BR" sz="2400" b="1" spc="-100" dirty="0" smtClean="0">
                <a:ea typeface="Tahoma" panose="020B0604030504040204" pitchFamily="34" charset="0"/>
                <a:cs typeface="Arial Rounded MT Bold"/>
              </a:rPr>
              <a:t>TST         TSE      STM </a:t>
            </a:r>
            <a:endParaRPr lang="pt-BR" sz="2400" b="1" spc="-100" dirty="0">
              <a:ea typeface="Tahoma" panose="020B0604030504040204" pitchFamily="34" charset="0"/>
              <a:cs typeface="Arial Rounded MT Bold"/>
            </a:endParaRPr>
          </a:p>
        </p:txBody>
      </p:sp>
      <p:sp>
        <p:nvSpPr>
          <p:cNvPr id="13" name="CaixaDeTexto 1"/>
          <p:cNvSpPr txBox="1"/>
          <p:nvPr/>
        </p:nvSpPr>
        <p:spPr>
          <a:xfrm>
            <a:off x="1763758" y="2845724"/>
            <a:ext cx="2016000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spc="-100" dirty="0">
                <a:solidFill>
                  <a:srgbClr val="000000"/>
                </a:solidFill>
                <a:ea typeface="Tahoma" panose="020B0604030504040204" pitchFamily="34" charset="0"/>
                <a:cs typeface="Arial Rounded MT Bold"/>
              </a:rPr>
              <a:t>Conselho</a:t>
            </a:r>
            <a:r>
              <a:rPr lang="pt-BR" b="1" spc="-100" dirty="0">
                <a:solidFill>
                  <a:srgbClr val="000000"/>
                </a:solidFill>
                <a:ea typeface="Tahoma" panose="020B0604030504040204" pitchFamily="34" charset="0"/>
                <a:cs typeface="Arial Rounded MT Bold"/>
              </a:rPr>
              <a:t> Fiscal</a:t>
            </a:r>
            <a:endParaRPr lang="pt-BR" b="1" cap="all" spc="-100" dirty="0">
              <a:solidFill>
                <a:srgbClr val="000000"/>
              </a:solidFill>
              <a:ea typeface="Tahoma" panose="020B0604030504040204" pitchFamily="34" charset="0"/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4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34937" y="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Relatório resumido de investimentos </a:t>
            </a:r>
            <a:r>
              <a:rPr lang="pt-BR" sz="3200" b="1" dirty="0">
                <a:solidFill>
                  <a:schemeClr val="bg1"/>
                </a:solidFill>
                <a:cs typeface="Arial Rounded MT Bold"/>
              </a:rPr>
              <a:t>(mensal)</a:t>
            </a:r>
            <a:endParaRPr lang="pt-BR" sz="2800" b="1" dirty="0">
              <a:solidFill>
                <a:schemeClr val="bg1"/>
              </a:solidFill>
              <a:cs typeface="Arial Rounded MT Bold"/>
            </a:endParaRP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0" y="718819"/>
            <a:ext cx="1116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2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34937" y="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Relatório </a:t>
            </a:r>
            <a:r>
              <a:rPr lang="pt-BR" sz="4000" b="1" dirty="0" smtClean="0">
                <a:solidFill>
                  <a:schemeClr val="bg1"/>
                </a:solidFill>
                <a:cs typeface="Arial Rounded MT Bold"/>
              </a:rPr>
              <a:t>completo </a:t>
            </a:r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de investimentos </a:t>
            </a:r>
            <a:r>
              <a:rPr lang="pt-BR" sz="3200" b="1" dirty="0">
                <a:solidFill>
                  <a:schemeClr val="bg1"/>
                </a:solidFill>
                <a:cs typeface="Arial Rounded MT Bold"/>
              </a:rPr>
              <a:t>(mensal)</a:t>
            </a:r>
            <a:endParaRPr lang="pt-BR" sz="2800" b="1" dirty="0">
              <a:solidFill>
                <a:schemeClr val="bg1"/>
              </a:solidFill>
              <a:cs typeface="Arial Rounded MT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539" y="730505"/>
            <a:ext cx="12203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RELATÓRIO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INVESTIMENTOS </a:t>
            </a:r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FEVEREIRO/2019</a:t>
            </a:r>
            <a:endParaRPr lang="pt-BR" sz="2800" dirty="0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0" y="1228276"/>
            <a:ext cx="1116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12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lIns="91429" tIns="45714" rIns="91429" bIns="45714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 Rounded MT Bold"/>
              </a:rPr>
              <a:t>Patrimônio dos Planos </a:t>
            </a:r>
            <a:r>
              <a:rPr lang="pt-BR" sz="3200" dirty="0">
                <a:solidFill>
                  <a:schemeClr val="bg1"/>
                </a:solidFill>
                <a:cs typeface="Arial Rounded MT Bold"/>
              </a:rPr>
              <a:t>(PB e PGA)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96398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defRPr/>
            </a:pPr>
            <a:r>
              <a:rPr lang="pt-BR" sz="4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São mais de </a:t>
            </a:r>
            <a:r>
              <a:rPr lang="pt-BR" sz="4400" b="1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391 milhões</a:t>
            </a:r>
            <a:endParaRPr lang="pt-BR" sz="4400" b="1" spc="-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Rounded MT Bold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570412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BR" sz="32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Mais de </a:t>
            </a:r>
            <a:r>
              <a:rPr lang="pt-BR" sz="3200" b="1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13 </a:t>
            </a:r>
            <a:r>
              <a:rPr lang="pt-BR" sz="3200" b="1" spc="-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milhões </a:t>
            </a:r>
            <a:r>
              <a:rPr lang="pt-BR" sz="32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em recursos</a:t>
            </a:r>
            <a:r>
              <a:rPr lang="pt-BR" sz="32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portados </a:t>
            </a:r>
            <a:r>
              <a:rPr lang="pt-BR" sz="32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de outros planos</a:t>
            </a:r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721345"/>
              </p:ext>
            </p:extLst>
          </p:nvPr>
        </p:nvGraphicFramePr>
        <p:xfrm>
          <a:off x="1416000" y="1229676"/>
          <a:ext cx="9360000" cy="4680000"/>
        </p:xfrm>
        <a:graphic>
          <a:graphicData uri="http://schemas.openxmlformats.org/presentationml/2006/ole">
            <p:oleObj spid="_x0000_s2263" name="Planilha" r:id="rId3" imgW="5343525" imgH="3143250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68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Números da Funpresp-Jud		</a:t>
            </a:r>
            <a:r>
              <a:rPr lang="pt-BR" sz="2800" dirty="0" smtClean="0">
                <a:solidFill>
                  <a:schemeClr val="bg1"/>
                </a:solidFill>
                <a:latin typeface="+mn-lt"/>
                <a:cs typeface="Arial Rounded MT Bold"/>
              </a:rPr>
              <a:t>(20/3/2019</a:t>
            </a:r>
            <a:r>
              <a:rPr lang="pt-BR" sz="2800" dirty="0">
                <a:solidFill>
                  <a:schemeClr val="bg1"/>
                </a:solidFill>
                <a:latin typeface="+mn-lt"/>
                <a:cs typeface="Arial Rounded MT Bold"/>
              </a:rPr>
              <a:t>)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0787329" y="23267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>
              <a:ea typeface="Tahoma" panose="020B0604030504040204" pitchFamily="34" charset="0"/>
              <a:cs typeface="Arial Rounded MT Bold"/>
            </a:endParaRPr>
          </a:p>
        </p:txBody>
      </p:sp>
      <p:pic>
        <p:nvPicPr>
          <p:cNvPr id="16" name="Imagem 3"/>
          <p:cNvPicPr>
            <a:picLocks noChangeAspect="1"/>
          </p:cNvPicPr>
          <p:nvPr/>
        </p:nvPicPr>
        <p:blipFill>
          <a:blip r:embed="rId3" cstate="print"/>
          <a:srcRect l="5109" r="11234"/>
          <a:stretch>
            <a:fillRect/>
          </a:stretch>
        </p:blipFill>
        <p:spPr bwMode="auto">
          <a:xfrm>
            <a:off x="456716" y="3065093"/>
            <a:ext cx="4357291" cy="341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ixaDeTexto 16"/>
          <p:cNvSpPr txBox="1"/>
          <p:nvPr/>
        </p:nvSpPr>
        <p:spPr>
          <a:xfrm>
            <a:off x="447889" y="823328"/>
            <a:ext cx="4824000" cy="221599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"/>
              <a:defRPr/>
            </a:pPr>
            <a:r>
              <a:rPr lang="pt-BR" sz="3600" dirty="0">
                <a:ea typeface="Tahoma" panose="020B0604030504040204" pitchFamily="34" charset="0"/>
                <a:cs typeface="Arial Rounded MT Bold"/>
              </a:rPr>
              <a:t>Participantes: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Arial Rounded MT Bold"/>
              </a:rPr>
              <a:t>15.114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Arial Rounded MT Bold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"/>
              <a:defRPr/>
            </a:pPr>
            <a:r>
              <a:rPr lang="pt-BR" sz="3600" dirty="0">
                <a:ea typeface="Tahoma" panose="020B0604030504040204" pitchFamily="34" charset="0"/>
                <a:cs typeface="Arial Rounded MT Bold"/>
              </a:rPr>
              <a:t>Patrocinadores:      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Arial Rounded MT Bold"/>
              </a:rPr>
              <a:t>98</a:t>
            </a:r>
            <a:r>
              <a:rPr lang="pt-BR" sz="3600" b="1" dirty="0">
                <a:ea typeface="Tahoma" panose="020B0604030504040204" pitchFamily="34" charset="0"/>
                <a:cs typeface="Arial Rounded MT Bold"/>
              </a:rPr>
              <a:t> </a:t>
            </a:r>
            <a:endParaRPr lang="pt-BR" sz="3600" dirty="0">
              <a:ea typeface="Tahoma" panose="020B0604030504040204" pitchFamily="34" charset="0"/>
              <a:cs typeface="Arial Rounded MT Bold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"/>
              <a:defRPr/>
            </a:pPr>
            <a:r>
              <a:rPr lang="pt-BR" sz="3600" dirty="0">
                <a:ea typeface="Tahoma" panose="020B0604030504040204" pitchFamily="34" charset="0"/>
                <a:cs typeface="Arial Rounded MT Bold"/>
              </a:rPr>
              <a:t>Equipe Funpresp:   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Arial Rounded MT Bold"/>
              </a:rPr>
              <a:t>26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0942206"/>
              </p:ext>
            </p:extLst>
          </p:nvPr>
        </p:nvGraphicFramePr>
        <p:xfrm>
          <a:off x="5514976" y="3609563"/>
          <a:ext cx="6485891" cy="2902805"/>
        </p:xfrm>
        <a:graphic>
          <a:graphicData uri="http://schemas.openxmlformats.org/presentationml/2006/ole">
            <p:oleObj spid="_x0000_s10274" name="Planilha" r:id="rId4" imgW="7219950" imgH="3086100" progId="Excel.Sheet.8">
              <p:link updateAutomatic="1"/>
            </p:oleObj>
          </a:graphicData>
        </a:graphic>
      </p:graphicFrame>
      <p:graphicFrame>
        <p:nvGraphicFramePr>
          <p:cNvPr id="19" name="Objet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1364265"/>
              </p:ext>
            </p:extLst>
          </p:nvPr>
        </p:nvGraphicFramePr>
        <p:xfrm>
          <a:off x="5711615" y="626221"/>
          <a:ext cx="6480000" cy="4320000"/>
        </p:xfrm>
        <a:graphic>
          <a:graphicData uri="http://schemas.openxmlformats.org/presentationml/2006/ole">
            <p:oleObj spid="_x0000_s10275" name="Planilha" r:id="rId5" imgW="4667250" imgH="2495669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168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TRANSIÇÃO DA PEC 6/2019 </a:t>
            </a:r>
            <a:r>
              <a:rPr lang="pt-BR" sz="4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(aposentadoria voluntária)</a:t>
            </a:r>
            <a:endParaRPr lang="pt-BR" sz="36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1655939"/>
              </p:ext>
            </p:extLst>
          </p:nvPr>
        </p:nvGraphicFramePr>
        <p:xfrm>
          <a:off x="323313" y="780523"/>
          <a:ext cx="4680000" cy="2748915"/>
        </p:xfrm>
        <a:graphic>
          <a:graphicData uri="http://schemas.openxmlformats.org/drawingml/2006/table">
            <a:tbl>
              <a:tblPr/>
              <a:tblGrid>
                <a:gridCol w="2260030"/>
                <a:gridCol w="1185764"/>
                <a:gridCol w="1234206"/>
              </a:tblGrid>
              <a:tr h="7380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100" dirty="0" smtClean="0">
                          <a:solidFill>
                            <a:schemeClr val="bg1"/>
                          </a:solidFill>
                        </a:rPr>
                        <a:t>Receber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 por menos tempo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Mulher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Homem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anos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61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57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62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9065"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Contribuição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30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35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Serviço Público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Cargo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 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620598"/>
              </p:ext>
            </p:extLst>
          </p:nvPr>
        </p:nvGraphicFramePr>
        <p:xfrm>
          <a:off x="9075018" y="744835"/>
          <a:ext cx="2887663" cy="5737425"/>
        </p:xfrm>
        <a:graphic>
          <a:graphicData uri="http://schemas.openxmlformats.org/drawingml/2006/table">
            <a:tbl>
              <a:tblPr/>
              <a:tblGrid>
                <a:gridCol w="703263"/>
                <a:gridCol w="1092200"/>
                <a:gridCol w="1092200"/>
              </a:tblGrid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Mulher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Homem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2027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105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2030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105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2031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105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2032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105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2033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105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o Explicativo 1 6"/>
          <p:cNvSpPr/>
          <p:nvPr/>
        </p:nvSpPr>
        <p:spPr>
          <a:xfrm flipH="1">
            <a:off x="6679930" y="755721"/>
            <a:ext cx="2376000" cy="1656000"/>
          </a:xfrm>
          <a:prstGeom prst="borderCallout1">
            <a:avLst>
              <a:gd name="adj1" fmla="val 49823"/>
              <a:gd name="adj2" fmla="val -385"/>
              <a:gd name="adj3" fmla="val 59295"/>
              <a:gd name="adj4" fmla="val -8894"/>
            </a:avLst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spc="-100" dirty="0"/>
              <a:t>Contribuir por mais </a:t>
            </a:r>
            <a:r>
              <a:rPr lang="pt-BR" sz="2600" b="1" spc="-100" dirty="0" smtClean="0"/>
              <a:t>tempo</a:t>
            </a:r>
          </a:p>
          <a:p>
            <a:pPr algn="ctr"/>
            <a:r>
              <a:rPr lang="pt-BR" sz="2400" b="1" spc="-100" dirty="0" smtClean="0">
                <a:solidFill>
                  <a:srgbClr val="FFFF00"/>
                </a:solidFill>
              </a:rPr>
              <a:t>(Pontos </a:t>
            </a:r>
            <a:r>
              <a:rPr lang="pt-BR" sz="2000" b="1" spc="-100" dirty="0" smtClean="0">
                <a:solidFill>
                  <a:schemeClr val="bg1"/>
                </a:solidFill>
              </a:rPr>
              <a:t>[frações] </a:t>
            </a:r>
            <a:r>
              <a:rPr lang="pt-BR" sz="2400" b="1" spc="-100" dirty="0" smtClean="0">
                <a:solidFill>
                  <a:srgbClr val="FFFF00"/>
                </a:solidFill>
              </a:rPr>
              <a:t>= Idade + TC</a:t>
            </a:r>
            <a:r>
              <a:rPr lang="pt-BR" sz="2400" b="1" spc="-100" dirty="0">
                <a:solidFill>
                  <a:schemeClr val="bg1"/>
                </a:solidFill>
              </a:rPr>
              <a:t> </a:t>
            </a:r>
            <a:r>
              <a:rPr lang="pt-BR" sz="2000" b="1" spc="-100" dirty="0" smtClean="0">
                <a:solidFill>
                  <a:schemeClr val="bg1"/>
                </a:solidFill>
              </a:rPr>
              <a:t>[em dias]</a:t>
            </a:r>
            <a:r>
              <a:rPr lang="pt-BR" sz="2400" b="1" spc="-100" dirty="0" smtClean="0">
                <a:solidFill>
                  <a:srgbClr val="FFFF00"/>
                </a:solidFill>
              </a:rPr>
              <a:t>)</a:t>
            </a:r>
            <a:endParaRPr lang="pt-BR" sz="2400" b="1" spc="-100" dirty="0">
              <a:solidFill>
                <a:srgbClr val="FFFF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4576" y="4348089"/>
            <a:ext cx="8532000" cy="201600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71463" lvl="0" indent="-271463" algn="just">
              <a:buFont typeface="Wingdings" panose="05000000000000000000" pitchFamily="2" charset="2"/>
              <a:buChar char="Ø"/>
              <a:defRPr/>
            </a:pPr>
            <a:r>
              <a:rPr lang="pt-BR" b="1" kern="0" spc="-80" dirty="0" smtClean="0"/>
              <a:t>ingresso no SP até </a:t>
            </a:r>
            <a:r>
              <a:rPr lang="pt-BR" b="1" kern="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31/12/2003</a:t>
            </a:r>
            <a:r>
              <a:rPr lang="pt-BR" b="1" kern="0" spc="-80" dirty="0" smtClean="0">
                <a:solidFill>
                  <a:srgbClr val="002060"/>
                </a:solidFill>
              </a:rPr>
              <a:t>: </a:t>
            </a:r>
            <a:r>
              <a:rPr lang="pt-BR" b="1" kern="0" spc="-80" dirty="0" smtClean="0"/>
              <a:t>integralidade/paridade aos </a:t>
            </a:r>
            <a:r>
              <a:rPr lang="pt-BR" b="1" u="sng" kern="0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65H</a:t>
            </a:r>
            <a:r>
              <a:rPr lang="pt-BR" b="1" kern="0" spc="-80" dirty="0" smtClean="0"/>
              <a:t> e </a:t>
            </a:r>
            <a:r>
              <a:rPr lang="pt-BR" b="1" u="sng" kern="0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62M</a:t>
            </a:r>
            <a:r>
              <a:rPr lang="pt-BR" b="1" kern="0" spc="-80" dirty="0" smtClean="0"/>
              <a:t> </a:t>
            </a:r>
            <a:r>
              <a:rPr lang="pt-BR" kern="0" spc="-90" dirty="0" smtClean="0"/>
              <a:t>(será considerado na apuração da remuneração a variação na carga horária e na vantagens permanentes, últimos 10 anos, e nas vantagens pessoais e de caráter individual, 1/30 por ano de recebimento/contribuição)</a:t>
            </a:r>
          </a:p>
          <a:p>
            <a:pPr marL="271463" indent="-271463" algn="just">
              <a:buFont typeface="Wingdings" panose="05000000000000000000" pitchFamily="2" charset="2"/>
              <a:buChar char="Ø"/>
              <a:defRPr/>
            </a:pPr>
            <a:r>
              <a:rPr lang="pt-BR" b="1" kern="0" spc="-80" dirty="0" smtClean="0"/>
              <a:t>ingresso no SP até </a:t>
            </a:r>
            <a:r>
              <a:rPr lang="pt-BR" b="1" kern="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b="1" kern="0" spc="-8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Funpresp’s</a:t>
            </a:r>
            <a:r>
              <a:rPr lang="pt-BR" b="1" kern="0" spc="-80" dirty="0" smtClean="0">
                <a:solidFill>
                  <a:srgbClr val="002060"/>
                </a:solidFill>
              </a:rPr>
              <a:t>: </a:t>
            </a:r>
            <a:r>
              <a:rPr lang="pt-BR" b="1" kern="0" spc="-80" dirty="0" smtClean="0"/>
              <a:t>60</a:t>
            </a:r>
            <a:r>
              <a:rPr lang="pt-BR" b="1" kern="0" spc="-80" dirty="0"/>
              <a:t>% da média aritmética simples dos 100</a:t>
            </a:r>
            <a:r>
              <a:rPr lang="pt-BR" b="1" kern="0" spc="-80" dirty="0" smtClean="0"/>
              <a:t>%</a:t>
            </a:r>
            <a:r>
              <a:rPr lang="pt-BR" kern="0" spc="-80" dirty="0" smtClean="0"/>
              <a:t>, acrescido </a:t>
            </a:r>
            <a:r>
              <a:rPr lang="pt-BR" kern="0" spc="-80" dirty="0"/>
              <a:t>de 2% a </a:t>
            </a:r>
            <a:r>
              <a:rPr lang="pt-BR" kern="0" spc="-80" dirty="0" smtClean="0"/>
              <a:t>cada ano de contribuição, </a:t>
            </a:r>
            <a:r>
              <a:rPr lang="pt-BR" kern="0" spc="-80" dirty="0"/>
              <a:t>que exceder a 20 </a:t>
            </a:r>
            <a:r>
              <a:rPr lang="pt-BR" kern="0" spc="-80" dirty="0" smtClean="0"/>
              <a:t>anos de contribuição</a:t>
            </a:r>
          </a:p>
          <a:p>
            <a:pPr marL="271463" indent="-271463" algn="just">
              <a:buFont typeface="Wingdings" panose="05000000000000000000" pitchFamily="2" charset="2"/>
              <a:buChar char="Ø"/>
              <a:defRPr/>
            </a:pPr>
            <a:r>
              <a:rPr lang="pt-BR" b="1" kern="0" spc="-80" dirty="0" smtClean="0"/>
              <a:t>Após as </a:t>
            </a:r>
            <a:r>
              <a:rPr lang="pt-BR" b="1" kern="0" spc="-8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Funpresp’s</a:t>
            </a:r>
            <a:r>
              <a:rPr lang="pt-BR" b="1" kern="0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kern="0" spc="-80" dirty="0" smtClean="0"/>
              <a:t>ou</a:t>
            </a:r>
            <a:r>
              <a:rPr lang="pt-BR" b="1" kern="0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kern="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migrados</a:t>
            </a:r>
            <a:r>
              <a:rPr lang="pt-BR" kern="0" spc="-80" dirty="0" smtClean="0"/>
              <a:t>: </a:t>
            </a:r>
            <a:r>
              <a:rPr lang="pt-BR" b="1" kern="0" spc="-80" dirty="0"/>
              <a:t>60% da média aritmética </a:t>
            </a:r>
            <a:r>
              <a:rPr lang="pt-BR" b="1" kern="0" spc="-80" dirty="0" smtClean="0"/>
              <a:t>simples, </a:t>
            </a:r>
            <a:r>
              <a:rPr lang="pt-BR" u="sng" kern="0" spc="-80" dirty="0" smtClean="0"/>
              <a:t>limita ao teto do RPGS</a:t>
            </a:r>
            <a:r>
              <a:rPr lang="pt-BR" b="1" kern="0" spc="-80" dirty="0" smtClean="0"/>
              <a:t>, </a:t>
            </a:r>
            <a:r>
              <a:rPr lang="pt-BR" b="1" kern="0" spc="-80" dirty="0"/>
              <a:t>dos 100</a:t>
            </a:r>
            <a:r>
              <a:rPr lang="pt-BR" b="1" kern="0" spc="-80" dirty="0" smtClean="0"/>
              <a:t>%</a:t>
            </a:r>
            <a:r>
              <a:rPr lang="pt-BR" kern="0" spc="-80" dirty="0" smtClean="0"/>
              <a:t>, acrescido </a:t>
            </a:r>
            <a:r>
              <a:rPr lang="pt-BR" kern="0" spc="-80" dirty="0"/>
              <a:t>de 2% a cada ano de contribuição, que exceder a 20 anos de </a:t>
            </a:r>
            <a:r>
              <a:rPr lang="pt-BR" kern="0" spc="-80" dirty="0" smtClean="0"/>
              <a:t>contribuição</a:t>
            </a:r>
          </a:p>
        </p:txBody>
      </p:sp>
      <p:sp>
        <p:nvSpPr>
          <p:cNvPr id="9" name="Texto Explicativo 1 8"/>
          <p:cNvSpPr/>
          <p:nvPr/>
        </p:nvSpPr>
        <p:spPr>
          <a:xfrm flipH="1">
            <a:off x="3525690" y="4013203"/>
            <a:ext cx="1980000" cy="324000"/>
          </a:xfrm>
          <a:prstGeom prst="borderCallout1">
            <a:avLst>
              <a:gd name="adj1" fmla="val 100783"/>
              <a:gd name="adj2" fmla="val 51425"/>
              <a:gd name="adj3" fmla="val 113030"/>
              <a:gd name="adj4" fmla="val 51360"/>
            </a:avLst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pc="-100" dirty="0"/>
              <a:t>Receber menos</a:t>
            </a:r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Distribuição dos participantes por cargo efetivo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5" name="Objet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04267336"/>
              </p:ext>
            </p:extLst>
          </p:nvPr>
        </p:nvGraphicFramePr>
        <p:xfrm>
          <a:off x="-90183" y="1158875"/>
          <a:ext cx="11880000" cy="5040000"/>
        </p:xfrm>
        <a:graphic>
          <a:graphicData uri="http://schemas.openxmlformats.org/presentationml/2006/ole">
            <p:oleObj spid="_x0000_s11298" name="Planilha" r:id="rId3" imgW="10191750" imgH="2371725" progId="Excel.Sheet.8">
              <p:link updateAutomatic="1"/>
            </p:oleObj>
          </a:graphicData>
        </a:graphic>
      </p:graphicFrame>
      <p:graphicFrame>
        <p:nvGraphicFramePr>
          <p:cNvPr id="16" name="Objet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2698281"/>
              </p:ext>
            </p:extLst>
          </p:nvPr>
        </p:nvGraphicFramePr>
        <p:xfrm>
          <a:off x="5283600" y="635002"/>
          <a:ext cx="6840000" cy="2700000"/>
        </p:xfrm>
        <a:graphic>
          <a:graphicData uri="http://schemas.openxmlformats.org/presentationml/2006/ole">
            <p:oleObj spid="_x0000_s11299" name="Planilha" r:id="rId4" imgW="5981700" imgH="1533406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21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Opções oferecidas pela </a:t>
            </a:r>
            <a:r>
              <a:rPr lang="pt-BR" sz="4000" b="1" dirty="0" err="1">
                <a:solidFill>
                  <a:schemeClr val="bg1"/>
                </a:solidFill>
                <a:latin typeface="+mn-lt"/>
                <a:cs typeface="Arial Rounded MT Bold"/>
              </a:rPr>
              <a:t>Funpresp-Jud</a:t>
            </a:r>
            <a:endParaRPr lang="pt-BR" sz="4000" b="1" dirty="0">
              <a:solidFill>
                <a:schemeClr val="bg1"/>
              </a:solidFill>
              <a:latin typeface="+mn-lt"/>
              <a:cs typeface="Arial Rounded MT Bold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178674" y="4400149"/>
            <a:ext cx="2365200" cy="147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  <a:extLst/>
        </p:spPr>
        <p:txBody>
          <a:bodyPr wrap="none" anchor="ctr"/>
          <a:lstStyle/>
          <a:p>
            <a:pPr lvl="0" algn="ctr"/>
            <a:r>
              <a:rPr lang="pt-BR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APOSENTADORIA</a:t>
            </a:r>
          </a:p>
          <a:p>
            <a:pPr lvl="0" algn="ctr"/>
            <a:r>
              <a:rPr lang="pt-BR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BÁSICA</a:t>
            </a:r>
          </a:p>
          <a:p>
            <a:pPr lvl="0" algn="ctr"/>
            <a:endParaRPr lang="pt-BR" sz="17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  <a:p>
            <a:pPr lvl="0" algn="ctr"/>
            <a:r>
              <a:rPr lang="pt-BR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TETO DO RGPS/INSS</a:t>
            </a:r>
          </a:p>
          <a:p>
            <a:pPr lvl="0" algn="ctr"/>
            <a:r>
              <a:rPr lang="pt-BR" b="1" spc="-100" dirty="0" smtClean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 5.839,45</a:t>
            </a:r>
            <a:endParaRPr lang="pt-BR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</p:txBody>
      </p:sp>
      <p:cxnSp>
        <p:nvCxnSpPr>
          <p:cNvPr id="26" name="Conector reto 88"/>
          <p:cNvCxnSpPr/>
          <p:nvPr/>
        </p:nvCxnSpPr>
        <p:spPr>
          <a:xfrm>
            <a:off x="2869532" y="2264652"/>
            <a:ext cx="8635643" cy="0"/>
          </a:xfrm>
          <a:prstGeom prst="line">
            <a:avLst/>
          </a:prstGeom>
          <a:ln w="50800" cap="rnd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3623873" y="2269064"/>
            <a:ext cx="2376000" cy="72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00">
              <a:solidFill>
                <a:schemeClr val="bg1"/>
              </a:solidFill>
              <a:ea typeface="Verdana" panose="020B0604030504040204" pitchFamily="34" charset="0"/>
              <a:cs typeface="Arial Rounded MT Bold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0295622" y="2223342"/>
            <a:ext cx="1260000" cy="21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spc="-100">
              <a:solidFill>
                <a:schemeClr val="bg1"/>
              </a:solidFill>
              <a:ea typeface="Verdana" panose="020B0604030504040204" pitchFamily="34" charset="0"/>
              <a:cs typeface="Arial Rounded MT Bold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621018" y="2907255"/>
            <a:ext cx="2376000" cy="295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2700"/>
          </a:effectLst>
          <a:extLst/>
        </p:spPr>
        <p:txBody>
          <a:bodyPr wrap="square" anchor="ctr"/>
          <a:lstStyle/>
          <a:p>
            <a:pPr lvl="0"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Aposentadoria</a:t>
            </a:r>
          </a:p>
          <a:p>
            <a:pPr lvl="0"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INTEGRAL</a:t>
            </a: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404353" y="2920717"/>
            <a:ext cx="2376000" cy="295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  <a:extLst/>
        </p:spPr>
        <p:txBody>
          <a:bodyPr wrap="square" anchor="ctr"/>
          <a:lstStyle/>
          <a:p>
            <a:pPr lvl="0"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Aposentadoria pela MÉDIA REMUNERATÓRIA</a:t>
            </a: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  <a:p>
            <a:pPr lvl="0" algn="ctr"/>
            <a:endParaRPr lang="pt-BR" sz="24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9174717" y="2223342"/>
            <a:ext cx="1151999" cy="21600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spc="-100">
              <a:solidFill>
                <a:schemeClr val="bg1"/>
              </a:solidFill>
              <a:ea typeface="Verdana" panose="020B0604030504040204" pitchFamily="34" charset="0"/>
              <a:cs typeface="Arial Rounded MT Bold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392863" y="2269064"/>
            <a:ext cx="2394000" cy="72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spc="-100">
              <a:solidFill>
                <a:schemeClr val="bg1"/>
              </a:solidFill>
              <a:ea typeface="Verdana" panose="020B0604030504040204" pitchFamily="34" charset="0"/>
              <a:cs typeface="Arial Rounded MT Bold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621018" y="2263488"/>
            <a:ext cx="2376000" cy="738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Perdas Remuneratórias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399931" y="2273362"/>
            <a:ext cx="2394000" cy="738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Perdas Remuneratórias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404353" y="1245448"/>
            <a:ext cx="2376000" cy="1728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VINCULADO</a:t>
            </a:r>
          </a:p>
          <a:p>
            <a:pPr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BENEFÍCIO </a:t>
            </a:r>
          </a:p>
          <a:p>
            <a:pPr algn="ctr">
              <a:spcAft>
                <a:spcPts val="600"/>
              </a:spcAft>
            </a:pPr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SUPLEMENTAR</a:t>
            </a:r>
          </a:p>
          <a:p>
            <a:pPr algn="ctr">
              <a:spcAft>
                <a:spcPts val="600"/>
              </a:spcAft>
            </a:pPr>
            <a:r>
              <a:rPr lang="pt-BR" sz="2400" b="1" spc="-100" dirty="0">
                <a:solidFill>
                  <a:srgbClr val="FFFF00"/>
                </a:solidFill>
                <a:ea typeface="Verdana" pitchFamily="34" charset="0"/>
                <a:cs typeface="Arial Rounded MT Bold"/>
              </a:rPr>
              <a:t>Só Você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624079" y="1239217"/>
            <a:ext cx="2376000" cy="1764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VINCULADO</a:t>
            </a:r>
          </a:p>
          <a:p>
            <a:pPr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BENEFÍCIO </a:t>
            </a:r>
          </a:p>
          <a:p>
            <a:pPr algn="ctr">
              <a:spcAft>
                <a:spcPts val="600"/>
              </a:spcAft>
            </a:pPr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SUPLEMENTAR</a:t>
            </a:r>
          </a:p>
          <a:p>
            <a:pPr algn="ctr">
              <a:spcAft>
                <a:spcPts val="600"/>
              </a:spcAft>
            </a:pPr>
            <a:r>
              <a:rPr lang="pt-BR" sz="2400" b="1" spc="-100" dirty="0">
                <a:solidFill>
                  <a:srgbClr val="FFFF00"/>
                </a:solidFill>
                <a:ea typeface="Verdana" pitchFamily="34" charset="0"/>
                <a:cs typeface="Arial Rounded MT Bold"/>
              </a:rPr>
              <a:t>Só Você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35641" y="2233892"/>
            <a:ext cx="2304000" cy="360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"/>
          </a:effectLst>
          <a:extLst/>
        </p:spPr>
        <p:txBody>
          <a:bodyPr wrap="square" anchor="ctr">
            <a:noAutofit/>
          </a:bodyPr>
          <a:lstStyle/>
          <a:p>
            <a:pPr lvl="0" algn="ctr"/>
            <a:r>
              <a:rPr lang="pt-BR" sz="26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Remuneração </a:t>
            </a:r>
          </a:p>
          <a:p>
            <a:pPr lvl="0" algn="ctr"/>
            <a:r>
              <a:rPr lang="pt-BR" sz="26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ou Subsídio recebido na ATIVIDADE</a:t>
            </a:r>
          </a:p>
        </p:txBody>
      </p:sp>
      <p:sp>
        <p:nvSpPr>
          <p:cNvPr id="38" name="Seta para a direita 87"/>
          <p:cNvSpPr/>
          <p:nvPr/>
        </p:nvSpPr>
        <p:spPr>
          <a:xfrm>
            <a:off x="2871106" y="3671863"/>
            <a:ext cx="536140" cy="79480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pt-BR" sz="2000" b="1" spc="-100" dirty="0">
              <a:solidFill>
                <a:schemeClr val="bg1"/>
              </a:solidFill>
              <a:cs typeface="Arial Rounded MT Bold"/>
            </a:endParaRPr>
          </a:p>
        </p:txBody>
      </p:sp>
      <p:sp>
        <p:nvSpPr>
          <p:cNvPr id="39" name="Retângulo 124"/>
          <p:cNvSpPr/>
          <p:nvPr/>
        </p:nvSpPr>
        <p:spPr>
          <a:xfrm>
            <a:off x="9125508" y="2933077"/>
            <a:ext cx="252000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APOSENTADORIA NORMAL</a:t>
            </a:r>
          </a:p>
        </p:txBody>
      </p:sp>
      <p:sp>
        <p:nvSpPr>
          <p:cNvPr id="40" name="Retângulo 46"/>
          <p:cNvSpPr>
            <a:spLocks noChangeArrowheads="1"/>
          </p:cNvSpPr>
          <p:nvPr/>
        </p:nvSpPr>
        <p:spPr bwMode="auto">
          <a:xfrm>
            <a:off x="9153030" y="1240750"/>
            <a:ext cx="2412000" cy="120032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BENEFÍCIO SUPLEMENTAR</a:t>
            </a:r>
          </a:p>
          <a:p>
            <a:pPr algn="ctr"/>
            <a:r>
              <a:rPr lang="pt-BR" sz="2400" b="1" spc="-100" dirty="0">
                <a:solidFill>
                  <a:srgbClr val="FFFF00"/>
                </a:solidFill>
                <a:ea typeface="Verdana" pitchFamily="34" charset="0"/>
                <a:cs typeface="Arial Rounded MT Bold"/>
              </a:rPr>
              <a:t>Só Você</a:t>
            </a:r>
          </a:p>
        </p:txBody>
      </p:sp>
      <p:sp>
        <p:nvSpPr>
          <p:cNvPr id="41" name="Retângulo 46"/>
          <p:cNvSpPr>
            <a:spLocks noChangeArrowheads="1"/>
          </p:cNvSpPr>
          <p:nvPr/>
        </p:nvSpPr>
        <p:spPr bwMode="auto">
          <a:xfrm>
            <a:off x="9281625" y="3850070"/>
            <a:ext cx="1211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pt-BR" sz="1900" b="1" spc="-100" dirty="0" smtClean="0">
                <a:solidFill>
                  <a:srgbClr val="FFFF00"/>
                </a:solidFill>
                <a:ea typeface="Verdana" pitchFamily="34" charset="0"/>
                <a:cs typeface="Arial Rounded MT Bold"/>
              </a:rPr>
              <a:t>Você </a:t>
            </a:r>
            <a:r>
              <a:rPr lang="pt-BR" sz="2000" b="1" spc="-100" dirty="0" smtClean="0">
                <a:solidFill>
                  <a:srgbClr val="FFFF00"/>
                </a:solidFill>
                <a:ea typeface="Verdana" pitchFamily="34" charset="0"/>
                <a:cs typeface="Arial Rounded MT Bold"/>
              </a:rPr>
              <a:t>+</a:t>
            </a:r>
            <a:endParaRPr lang="pt-BR" sz="2400" b="1" spc="-100" dirty="0">
              <a:solidFill>
                <a:srgbClr val="FFFF00"/>
              </a:solidFill>
              <a:ea typeface="Verdana" pitchFamily="34" charset="0"/>
              <a:cs typeface="Arial Rounded MT Bold"/>
            </a:endParaRPr>
          </a:p>
        </p:txBody>
      </p:sp>
      <p:sp>
        <p:nvSpPr>
          <p:cNvPr id="42" name="Retângulo 46"/>
          <p:cNvSpPr>
            <a:spLocks noChangeArrowheads="1"/>
          </p:cNvSpPr>
          <p:nvPr/>
        </p:nvSpPr>
        <p:spPr bwMode="auto">
          <a:xfrm>
            <a:off x="10272618" y="3696182"/>
            <a:ext cx="1368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pt-BR" sz="1900" b="1" spc="-100" dirty="0">
                <a:solidFill>
                  <a:srgbClr val="FFFF00"/>
                </a:solidFill>
                <a:ea typeface="Verdana" pitchFamily="34" charset="0"/>
                <a:cs typeface="Arial Rounded MT Bold"/>
              </a:rPr>
              <a:t>Judiciário ou MPU</a:t>
            </a:r>
          </a:p>
        </p:txBody>
      </p:sp>
      <p:sp>
        <p:nvSpPr>
          <p:cNvPr id="43" name="Retângulo 46"/>
          <p:cNvSpPr>
            <a:spLocks noChangeArrowheads="1"/>
          </p:cNvSpPr>
          <p:nvPr/>
        </p:nvSpPr>
        <p:spPr bwMode="auto">
          <a:xfrm>
            <a:off x="9053354" y="2403237"/>
            <a:ext cx="25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pt-BR" sz="235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PATROCINADO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634219" y="5470527"/>
            <a:ext cx="2376000" cy="396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</p:spPr>
        <p:txBody>
          <a:bodyPr wrap="none" anchor="ctr"/>
          <a:lstStyle/>
          <a:p>
            <a:endParaRPr lang="pt-BR" sz="20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</p:txBody>
      </p:sp>
      <p:sp>
        <p:nvSpPr>
          <p:cNvPr id="45" name="Rectangle 162"/>
          <p:cNvSpPr/>
          <p:nvPr/>
        </p:nvSpPr>
        <p:spPr>
          <a:xfrm>
            <a:off x="3614518" y="5454634"/>
            <a:ext cx="2382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Mantém a regra atual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6397843" y="5478894"/>
            <a:ext cx="2376000" cy="396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</p:spPr>
        <p:txBody>
          <a:bodyPr wrap="none" anchor="ctr"/>
          <a:lstStyle/>
          <a:p>
            <a:endParaRPr lang="pt-BR" sz="2000" b="1" spc="-100" dirty="0">
              <a:solidFill>
                <a:schemeClr val="bg1"/>
              </a:solidFill>
              <a:ea typeface="Verdana" pitchFamily="34" charset="0"/>
              <a:cs typeface="Arial Rounded MT Bold"/>
            </a:endParaRPr>
          </a:p>
        </p:txBody>
      </p:sp>
      <p:sp>
        <p:nvSpPr>
          <p:cNvPr id="47" name="Rectangle 164"/>
          <p:cNvSpPr/>
          <p:nvPr/>
        </p:nvSpPr>
        <p:spPr>
          <a:xfrm>
            <a:off x="6404326" y="5463000"/>
            <a:ext cx="2382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spc="-100" dirty="0">
                <a:solidFill>
                  <a:schemeClr val="bg1"/>
                </a:solidFill>
                <a:ea typeface="Verdana" pitchFamily="34" charset="0"/>
                <a:cs typeface="Arial Rounded MT Bold"/>
              </a:rPr>
              <a:t>Mantém a regra atual</a:t>
            </a:r>
          </a:p>
        </p:txBody>
      </p:sp>
      <p:sp>
        <p:nvSpPr>
          <p:cNvPr id="48" name="Seta para a direita 87"/>
          <p:cNvSpPr/>
          <p:nvPr/>
        </p:nvSpPr>
        <p:spPr>
          <a:xfrm rot="16200000">
            <a:off x="4695705" y="5002396"/>
            <a:ext cx="359997" cy="794802"/>
          </a:xfrm>
          <a:prstGeom prst="rightArrow">
            <a:avLst/>
          </a:prstGeom>
          <a:solidFill>
            <a:srgbClr val="002060"/>
          </a:solidFill>
          <a:effectLst/>
        </p:spPr>
        <p:txBody>
          <a:bodyPr wrap="square" rtlCol="0" anchor="ctr">
            <a:spAutoFit/>
          </a:bodyPr>
          <a:lstStyle/>
          <a:p>
            <a:pPr algn="ctr"/>
            <a:endParaRPr lang="pt-BR" sz="2000" b="1" spc="-100" dirty="0">
              <a:solidFill>
                <a:schemeClr val="bg1"/>
              </a:solidFill>
              <a:cs typeface="Arial Rounded MT Bold"/>
            </a:endParaRPr>
          </a:p>
        </p:txBody>
      </p:sp>
      <p:sp>
        <p:nvSpPr>
          <p:cNvPr id="49" name="Seta para a direita 87"/>
          <p:cNvSpPr/>
          <p:nvPr/>
        </p:nvSpPr>
        <p:spPr>
          <a:xfrm rot="16200000">
            <a:off x="7420053" y="4997731"/>
            <a:ext cx="359997" cy="794802"/>
          </a:xfrm>
          <a:prstGeom prst="rightArrow">
            <a:avLst/>
          </a:prstGeom>
          <a:solidFill>
            <a:srgbClr val="002060"/>
          </a:solidFill>
          <a:effectLst/>
        </p:spPr>
        <p:txBody>
          <a:bodyPr wrap="square" rtlCol="0" anchor="ctr">
            <a:spAutoFit/>
          </a:bodyPr>
          <a:lstStyle/>
          <a:p>
            <a:pPr algn="ctr"/>
            <a:endParaRPr lang="pt-BR" sz="2000" b="1" spc="-100" dirty="0">
              <a:solidFill>
                <a:schemeClr val="bg1"/>
              </a:solidFill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4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9" tmFilter="0, 0; 0.125,0.2665; 0.25,0.4; 0.375,0.465; 0.5,0.5;  0.625,0.535; 0.75,0.6; 0.875,0.7335; 1,1">
                                          <p:stCondLst>
                                            <p:cond delay="82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8" decel="50000">
                                          <p:stCondLst>
                                            <p:cond delay="84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3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8" decel="50000">
                                          <p:stCondLst>
                                            <p:cond delay="167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8" decel="50000">
                                          <p:stCondLst>
                                            <p:cond delay="208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8" decel="50000">
                                          <p:stCondLst>
                                            <p:cond delay="229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7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9" tmFilter="0, 0; 0.125,0.2665; 0.25,0.4; 0.375,0.465; 0.5,0.5;  0.625,0.535; 0.75,0.6; 0.875,0.7335; 1,1">
                                          <p:stCondLst>
                                            <p:cond delay="82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16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5" tmFilter="0, 0; 0.125,0.2665; 0.25,0.4; 0.375,0.465; 0.5,0.5;  0.625,0.535; 0.75,0.6; 0.875,0.7335; 1,1">
                                          <p:stCondLst>
                                            <p:cond delay="20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08" decel="50000">
                                          <p:stCondLst>
                                            <p:cond delay="84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163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08" decel="50000">
                                          <p:stCondLst>
                                            <p:cond delay="167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08" decel="50000">
                                          <p:stCondLst>
                                            <p:cond delay="20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08" decel="50000">
                                          <p:stCondLst>
                                            <p:cond delay="229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39268" y="1054589"/>
            <a:ext cx="7596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Aposentadoria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LIMITADA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ao teto do RGPS, com contribuições:</a:t>
            </a:r>
          </a:p>
          <a:p>
            <a:pPr marL="540000" lvl="1" indent="-3600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NORMAL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de: 6,5%; 7%; 7,5%; 8% ou </a:t>
            </a:r>
            <a:r>
              <a:rPr lang="pt-BR" sz="28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 Rounded MT Bold"/>
              </a:rPr>
              <a:t>8,5%</a:t>
            </a:r>
            <a:r>
              <a:rPr lang="pt-BR" sz="2400" b="1" spc="-100" dirty="0">
                <a:solidFill>
                  <a:srgbClr val="002060"/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8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 Rounded MT Bold"/>
              </a:rPr>
              <a:t>(sugestão)</a:t>
            </a:r>
          </a:p>
          <a:p>
            <a:pPr marL="540000" lvl="1" indent="-3600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 Rounded MT Bold"/>
              </a:rPr>
              <a:t>PARITÁRIA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do </a:t>
            </a:r>
            <a:r>
              <a:rPr lang="pt-BR" sz="24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Patrocinador</a:t>
            </a:r>
            <a:r>
              <a:rPr lang="pt-BR" sz="22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4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(</a:t>
            </a:r>
            <a:r>
              <a:rPr lang="pt-BR" sz="2400" b="1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inclusive da FC ou CJ/CC</a:t>
            </a:r>
            <a:r>
              <a:rPr lang="pt-BR" sz="24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)</a:t>
            </a:r>
            <a:endParaRPr lang="pt-BR" sz="2200" spc="-1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Arial Rounded MT Bold"/>
            </a:endParaRPr>
          </a:p>
          <a:p>
            <a:pPr marL="540000" lvl="1" indent="-360000" fontAlgn="auto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FACULTATIVA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mensal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2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(na folha de pagamento) 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ou </a:t>
            </a: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esporádica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2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(diretamente </a:t>
            </a:r>
            <a:r>
              <a:rPr lang="pt-BR" sz="22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à </a:t>
            </a:r>
            <a:r>
              <a:rPr lang="pt-BR" sz="22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Funpresp-Jud)</a:t>
            </a:r>
          </a:p>
        </p:txBody>
      </p:sp>
      <p:pic>
        <p:nvPicPr>
          <p:cNvPr id="15" name="Imagem 1"/>
          <p:cNvPicPr>
            <a:picLocks/>
          </p:cNvPicPr>
          <p:nvPr/>
        </p:nvPicPr>
        <p:blipFill rotWithShape="1">
          <a:blip r:embed="rId2" cstate="print"/>
          <a:stretch/>
        </p:blipFill>
        <p:spPr bwMode="auto">
          <a:xfrm>
            <a:off x="7629924" y="912914"/>
            <a:ext cx="4500000" cy="356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2"/>
          <p:cNvSpPr txBox="1"/>
          <p:nvPr/>
        </p:nvSpPr>
        <p:spPr>
          <a:xfrm>
            <a:off x="2" y="-28766"/>
            <a:ext cx="12191997" cy="70788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a typeface="Tahoma" panose="020B0604030504040204" pitchFamily="34" charset="0"/>
                <a:cs typeface="Arial Rounded MT Bold"/>
              </a:rPr>
              <a:t>Participante Patrocinado</a:t>
            </a:r>
          </a:p>
        </p:txBody>
      </p:sp>
      <p:sp>
        <p:nvSpPr>
          <p:cNvPr id="17" name="Retângulo 2"/>
          <p:cNvSpPr/>
          <p:nvPr/>
        </p:nvSpPr>
        <p:spPr>
          <a:xfrm>
            <a:off x="334942" y="3631710"/>
            <a:ext cx="111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Fundo de Cobertura de Benefícios Extraordinários (FCBE)</a:t>
            </a:r>
          </a:p>
          <a:p>
            <a:pPr marL="539750" indent="-2540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Aposentadoria por invalidez</a:t>
            </a:r>
          </a:p>
          <a:p>
            <a:pPr marL="539750" indent="-2540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Pensão por morte do Participante</a:t>
            </a:r>
          </a:p>
          <a:p>
            <a:pPr marL="539750" indent="-2540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Aporte extraordinário proporcional ao </a:t>
            </a:r>
            <a:r>
              <a:rPr lang="pt-BR" sz="2400" b="1" spc="-100" dirty="0">
                <a:ea typeface="Tahoma" panose="020B0604030504040204" pitchFamily="34" charset="0"/>
                <a:cs typeface="Arial Rounded MT Bold"/>
              </a:rPr>
              <a:t>tempo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inferior a </a:t>
            </a:r>
            <a:r>
              <a:rPr lang="pt-BR" sz="2400" u="sng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35 anos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:</a:t>
            </a:r>
            <a:r>
              <a:rPr lang="pt-BR" sz="2400" b="1" spc="-100" dirty="0">
                <a:ea typeface="Tahoma" panose="020B0604030504040204" pitchFamily="34" charset="0"/>
                <a:cs typeface="Arial Rounded MT Bold"/>
              </a:rPr>
              <a:t> mulheres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(exemplo: </a:t>
            </a: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30/35 =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acréscimo de </a:t>
            </a: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16,66%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 no saldo acumulado) e </a:t>
            </a: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pessoas com deficiências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ou que exerçam </a:t>
            </a: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atividades de risco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ou, sob condições especiais, </a:t>
            </a: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prejudiquem a saúde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ou a </a:t>
            </a: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integridade física</a:t>
            </a:r>
          </a:p>
          <a:p>
            <a:pPr marL="539750" indent="-2540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Renda por sobrevivência</a:t>
            </a:r>
          </a:p>
        </p:txBody>
      </p:sp>
    </p:spTree>
    <p:extLst>
      <p:ext uri="{BB962C8B-B14F-4D97-AF65-F5344CB8AC3E}">
        <p14:creationId xmlns="" xmlns:p14="http://schemas.microsoft.com/office/powerpoint/2010/main" val="35292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Taxas para Despesas Administrativas e FCBE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5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0113776"/>
              </p:ext>
            </p:extLst>
          </p:nvPr>
        </p:nvGraphicFramePr>
        <p:xfrm>
          <a:off x="1281162" y="1058244"/>
          <a:ext cx="9586132" cy="118681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426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0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spc="-100" baseline="0" dirty="0">
                          <a:latin typeface="+mn-lt"/>
                          <a:cs typeface="Arial Rounded MT Bold"/>
                        </a:rPr>
                        <a:t>Contribuições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i="0" u="none" strike="noStrike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Taxa de Carregamento*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u="none" strike="noStrike" spc="-100" baseline="0" dirty="0">
                          <a:effectLst/>
                          <a:latin typeface="+mn-lt"/>
                          <a:cs typeface="Arial Rounded MT Bold"/>
                        </a:rPr>
                        <a:t>Taxa do FCBE*</a:t>
                      </a:r>
                      <a:endParaRPr lang="pt-BR" sz="2400" b="1" i="0" u="none" strike="noStrike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strike="noStrike" cap="all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 Normal </a:t>
                      </a:r>
                      <a:r>
                        <a:rPr lang="pt-BR" sz="2400" b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(Participante/Patrocinador)</a:t>
                      </a:r>
                      <a:endParaRPr lang="pt-BR" sz="2400" b="0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800" b="1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6,0% </a:t>
                      </a:r>
                      <a:r>
                        <a:rPr lang="pt-BR" sz="2000" b="1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(a partir de 1º/4/2019)</a:t>
                      </a:r>
                      <a:endParaRPr lang="pt-BR" sz="2000" b="1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13,08</a:t>
                      </a:r>
                      <a:r>
                        <a:rPr lang="pt-BR" sz="2400" b="1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%</a:t>
                      </a:r>
                      <a:endParaRPr lang="pt-BR" sz="2400" b="1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cap="all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 Facultativa </a:t>
                      </a:r>
                      <a:r>
                        <a:rPr lang="pt-BR" sz="2400" b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(Participante)</a:t>
                      </a:r>
                      <a:endParaRPr lang="pt-BR" sz="2400" b="1" i="0" u="none" strike="noStrike" cap="all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 Rounded MT Bold"/>
                        </a:rPr>
                        <a:t>0,0%</a:t>
                      </a:r>
                      <a:endParaRPr lang="pt-BR" sz="2400" b="1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 Rounded MT Bold"/>
                        </a:rPr>
                        <a:t>-</a:t>
                      </a:r>
                      <a:endParaRPr lang="pt-BR" sz="2400" b="1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CaixaDeTexto 5"/>
          <p:cNvSpPr txBox="1"/>
          <p:nvPr/>
        </p:nvSpPr>
        <p:spPr>
          <a:xfrm>
            <a:off x="1100406" y="2208613"/>
            <a:ext cx="621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*Descontadas mensalmente do valor da contribuição normal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6283702"/>
              </p:ext>
            </p:extLst>
          </p:nvPr>
        </p:nvGraphicFramePr>
        <p:xfrm>
          <a:off x="1295228" y="4622902"/>
          <a:ext cx="9536229" cy="171394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99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8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6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spc="-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Contribuição Normal</a:t>
                      </a:r>
                      <a:endParaRPr lang="pt-BR" sz="2400" b="1" spc="-50" dirty="0">
                        <a:solidFill>
                          <a:schemeClr val="bg1"/>
                        </a:solidFill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i="0" u="none" strike="noStrike" spc="-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Taxa de Carregamento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u="none" strike="noStrike" spc="-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FCBE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i="0" u="none" strike="noStrike" spc="-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 Rounded MT Bold"/>
                        </a:rPr>
                        <a:t>Saldo</a:t>
                      </a:r>
                      <a:r>
                        <a:rPr lang="pt-BR" sz="2400" b="1" i="0" u="none" strike="noStrike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 Rounded MT Bold"/>
                        </a:rPr>
                        <a:t> na Reserva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8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0" i="0" u="none" strike="noStrike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Participante</a:t>
                      </a:r>
                      <a:r>
                        <a:rPr lang="pt-BR" sz="2400" b="0" i="0" u="none" strike="noStrike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:</a:t>
                      </a:r>
                      <a:r>
                        <a:rPr lang="pt-BR" sz="2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</a:t>
                      </a:r>
                      <a:r>
                        <a:rPr lang="pt-BR" sz="2400" b="1" i="0" u="sng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100,00</a:t>
                      </a:r>
                      <a:endParaRPr lang="pt-BR" sz="2400" b="0" i="0" u="sng" strike="noStrike" spc="2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0" u="none" spc="-5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 - </a:t>
                      </a:r>
                      <a:r>
                        <a:rPr lang="pt-BR" sz="2400" b="0" u="none" spc="-5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6,00</a:t>
                      </a:r>
                      <a:endParaRPr lang="pt-BR" sz="2400" b="0" u="none" spc="-50" dirty="0">
                        <a:solidFill>
                          <a:srgbClr val="C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0" spc="-5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 - </a:t>
                      </a:r>
                      <a:r>
                        <a:rPr lang="pt-BR" sz="2400" b="0" spc="-5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13,08</a:t>
                      </a:r>
                      <a:endParaRPr lang="pt-BR" sz="2400" b="0" spc="-50" dirty="0">
                        <a:solidFill>
                          <a:srgbClr val="C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0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80,92</a:t>
                      </a:r>
                      <a:endParaRPr lang="pt-BR" sz="2400" b="0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0" u="none" strike="noStrike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Patrocinador:</a:t>
                      </a:r>
                      <a:r>
                        <a:rPr lang="pt-BR" sz="2400" b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 </a:t>
                      </a:r>
                      <a:r>
                        <a:rPr lang="pt-BR" sz="2400" b="1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100,00</a:t>
                      </a:r>
                      <a:endParaRPr lang="pt-BR" sz="2400" b="0" i="0" u="none" strike="noStrike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0" spc="-5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 - </a:t>
                      </a:r>
                      <a:r>
                        <a:rPr lang="pt-BR" sz="2400" b="0" spc="-5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6,00</a:t>
                      </a:r>
                      <a:endParaRPr lang="pt-BR" sz="2400" b="0" spc="-50" dirty="0">
                        <a:solidFill>
                          <a:srgbClr val="C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0" spc="-5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 - </a:t>
                      </a:r>
                      <a:r>
                        <a:rPr lang="pt-BR" sz="2400" b="0" spc="-5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 Rounded MT Bold"/>
                        </a:rPr>
                        <a:t>13,08</a:t>
                      </a:r>
                      <a:endParaRPr lang="pt-BR" sz="2400" b="0" spc="-50" dirty="0">
                        <a:solidFill>
                          <a:srgbClr val="C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0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80,92</a:t>
                      </a:r>
                      <a:endParaRPr lang="pt-BR" sz="2400" b="0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u="none" strike="noStrike" cap="all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</a:t>
                      </a:r>
                      <a:r>
                        <a:rPr lang="pt-BR" sz="2800" b="1" i="0" u="none" strike="noStrike" cap="none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otal: </a:t>
                      </a:r>
                      <a:r>
                        <a:rPr lang="pt-BR" sz="2800" b="1" i="0" u="none" strike="noStrike" cap="all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200,00</a:t>
                      </a:r>
                      <a:endParaRPr lang="pt-BR" sz="2800" b="0" i="0" u="none" strike="noStrike" cap="all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0" spc="-5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- </a:t>
                      </a:r>
                      <a:r>
                        <a:rPr lang="pt-BR" sz="2800" b="0" spc="-5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12,00</a:t>
                      </a:r>
                      <a:endParaRPr lang="pt-BR" sz="2800" b="0" spc="-50" dirty="0">
                        <a:solidFill>
                          <a:srgbClr val="C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spc="-5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- </a:t>
                      </a:r>
                      <a:r>
                        <a:rPr lang="pt-BR" sz="2800" b="0" spc="-5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26,16</a:t>
                      </a:r>
                      <a:endParaRPr lang="pt-BR" sz="2800" b="0" spc="-50" dirty="0">
                        <a:solidFill>
                          <a:srgbClr val="C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pc="-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161,84</a:t>
                      </a:r>
                      <a:endParaRPr lang="pt-BR" sz="2800" b="1" spc="-5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3600227"/>
              </p:ext>
            </p:extLst>
          </p:nvPr>
        </p:nvGraphicFramePr>
        <p:xfrm>
          <a:off x="1258302" y="3286314"/>
          <a:ext cx="9631852" cy="90241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7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3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spc="-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Contribuição Bruta</a:t>
                      </a:r>
                      <a:endParaRPr lang="pt-BR" sz="2400" b="1" u="none" strike="noStrike" cap="all" spc="-50" baseline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spc="-50" dirty="0">
                          <a:effectLst/>
                          <a:latin typeface="+mn-lt"/>
                          <a:cs typeface="Arial Rounded MT Bold"/>
                        </a:rPr>
                        <a:t>Abatimento</a:t>
                      </a:r>
                      <a:r>
                        <a:rPr lang="pt-BR" sz="2400" b="1" u="none" strike="noStrike" spc="-50" baseline="0" dirty="0">
                          <a:effectLst/>
                          <a:latin typeface="+mn-lt"/>
                          <a:cs typeface="Arial Rounded MT Bold"/>
                        </a:rPr>
                        <a:t> do IRPF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i="0" u="none" strike="noStrike" spc="-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Contribuição Líquida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0" u="sng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100,00</a:t>
                      </a:r>
                      <a:endParaRPr lang="pt-BR" sz="2400" b="0" i="0" u="sng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i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 Rounded MT Bold"/>
                        </a:rPr>
                        <a:t>- </a:t>
                      </a:r>
                      <a:r>
                        <a:rPr lang="pt-BR" sz="2400" b="1" i="0" spc="-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 Rounded MT Bold"/>
                        </a:rPr>
                        <a:t>27,50</a:t>
                      </a:r>
                      <a:endParaRPr lang="pt-BR" sz="2400" b="1" i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72,50</a:t>
                      </a:r>
                      <a:endParaRPr lang="pt-BR" sz="2400" b="1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-79472" y="2788832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00" dirty="0">
                <a:cs typeface="Arial Rounded MT Bold"/>
              </a:rPr>
              <a:t>Explicando com números </a:t>
            </a:r>
            <a:r>
              <a:rPr lang="pt-BR" sz="2400" b="1" spc="-100" dirty="0">
                <a:cs typeface="Arial Rounded MT Bold"/>
              </a:rPr>
              <a:t>(contribuição </a:t>
            </a:r>
            <a:r>
              <a:rPr lang="pt-BR" sz="2400" b="1" spc="-100" dirty="0" smtClean="0">
                <a:cs typeface="Arial Rounded MT Bold"/>
              </a:rPr>
              <a:t>bruta </a:t>
            </a:r>
            <a:r>
              <a:rPr lang="pt-BR" sz="2400" b="1" spc="-100" dirty="0">
                <a:cs typeface="Arial Rounded MT Bold"/>
              </a:rPr>
              <a:t>de </a:t>
            </a:r>
            <a:r>
              <a:rPr lang="pt-BR" sz="2400" b="1" spc="-100" dirty="0" smtClean="0">
                <a:cs typeface="Arial Rounded MT Bold"/>
              </a:rPr>
              <a:t>100,00</a:t>
            </a:r>
            <a:r>
              <a:rPr lang="pt-BR" sz="2400" spc="-100" dirty="0">
                <a:cs typeface="Arial Rounded MT Bold"/>
              </a:rPr>
              <a:t>)</a:t>
            </a:r>
            <a:r>
              <a:rPr lang="pt-BR" sz="2800" spc="-100" dirty="0">
                <a:cs typeface="Arial Rounded MT Bold"/>
              </a:rPr>
              <a:t>:</a:t>
            </a:r>
          </a:p>
        </p:txBody>
      </p:sp>
      <p:cxnSp>
        <p:nvCxnSpPr>
          <p:cNvPr id="20" name="Conector angulado 19"/>
          <p:cNvCxnSpPr/>
          <p:nvPr/>
        </p:nvCxnSpPr>
        <p:spPr>
          <a:xfrm>
            <a:off x="9966962" y="4010844"/>
            <a:ext cx="1580602" cy="648000"/>
          </a:xfrm>
          <a:prstGeom prst="bentConnector3">
            <a:avLst>
              <a:gd name="adj1" fmla="val 100069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10502540" y="6085113"/>
            <a:ext cx="4680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uxograma: Processo alternativo 21"/>
          <p:cNvSpPr/>
          <p:nvPr/>
        </p:nvSpPr>
        <p:spPr>
          <a:xfrm>
            <a:off x="10849574" y="4874609"/>
            <a:ext cx="1296000" cy="1440000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Ganho entrada 89,34</a:t>
            </a:r>
            <a:endParaRPr lang="pt-BR" sz="2300" b="1" spc="-8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3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123,23%</a:t>
            </a:r>
            <a:endParaRPr lang="pt-BR" sz="2300" b="1" spc="-8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4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</a:rPr>
              <a:t>Fase ativa </a:t>
            </a:r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(Exemplo)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64000" y="777240"/>
          <a:ext cx="11664000" cy="5303520"/>
        </p:xfrm>
        <a:graphic>
          <a:graphicData uri="http://schemas.openxmlformats.org/drawingml/2006/table">
            <a:tbl>
              <a:tblPr/>
              <a:tblGrid>
                <a:gridCol w="1018163"/>
                <a:gridCol w="1635899"/>
                <a:gridCol w="1177413"/>
                <a:gridCol w="114276"/>
                <a:gridCol w="156722"/>
                <a:gridCol w="1329154"/>
                <a:gridCol w="1414861"/>
                <a:gridCol w="127842"/>
                <a:gridCol w="1732929"/>
                <a:gridCol w="1152281"/>
                <a:gridCol w="1804460"/>
              </a:tblGrid>
              <a:tr h="181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Hipótese (a)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22.066,70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Teto do RGPS/INSS </a:t>
                      </a:r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(b)</a:t>
                      </a:r>
                      <a:endParaRPr lang="pt-BR" sz="2000" b="1" i="0" u="none" strike="noStrike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-5.839,46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642,34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Contribuição para o RPPS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63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Remuneração de participação    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(a - b)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16.227,24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1.379,32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-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err="1">
                          <a:solidFill>
                            <a:srgbClr val="4A452A"/>
                          </a:solidFill>
                          <a:latin typeface="Calibri"/>
                        </a:rPr>
                        <a:t>Contrib</a:t>
                      </a:r>
                      <a:r>
                        <a:rPr lang="pt-BR" sz="20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. facultativa mensal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1.379,32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Vai para a Funpresp-Jud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27,5%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F6228"/>
                          </a:solidFill>
                          <a:latin typeface="Calibri"/>
                        </a:rPr>
                        <a:t>-379,31</a:t>
                      </a:r>
                      <a:endParaRPr lang="pt-BR" sz="2000" b="1" i="0" u="none" strike="noStrike" dirty="0">
                        <a:solidFill>
                          <a:srgbClr val="4F6228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Abatido no IRPF na fonte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Valor sem cobertura previdenciária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1.000,00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Seu desembolso efetivo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Participante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Patrocinador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1.379,32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1.379,32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Facultativa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185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Taxa de carregamento (6,00%)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-82,76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-82,76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Taxa de </a:t>
                      </a:r>
                      <a:r>
                        <a:rPr lang="pt-BR" sz="2000" b="0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carreg</a:t>
                      </a:r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. (0%)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185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FCBE (</a:t>
                      </a:r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13,08</a:t>
                      </a:r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-180,39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-180,39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sng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185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(77,98%)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1.116,17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1.116,17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RAS (100%)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1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Acumulada Normal (RAN)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2.232,34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2.232,34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Ganho Funpresp-Jud (% | mês | ano)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</a:t>
                      </a:r>
                      <a:r>
                        <a:rPr lang="pt-BR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Acum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Suplementar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(RAS)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123,23%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1.232,34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16.020,36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o Explicativo 1 (Borda e Ênfase) 5"/>
          <p:cNvSpPr/>
          <p:nvPr/>
        </p:nvSpPr>
        <p:spPr>
          <a:xfrm>
            <a:off x="2973248" y="1714652"/>
            <a:ext cx="1188000" cy="540000"/>
          </a:xfrm>
          <a:prstGeom prst="accentBorderCallout1">
            <a:avLst>
              <a:gd name="adj1" fmla="val 57628"/>
              <a:gd name="adj2" fmla="val -6226"/>
              <a:gd name="adj3" fmla="val 237165"/>
              <a:gd name="adj4" fmla="val -8383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7088231" y="3278775"/>
            <a:ext cx="1062992" cy="21248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8386354" y="3317964"/>
            <a:ext cx="992777" cy="20639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1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-24064" y="6773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Comparativo real de rentabilidade </a:t>
            </a:r>
            <a:r>
              <a:rPr lang="pt-BR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(jan/2014 a </a:t>
            </a:r>
            <a:r>
              <a:rPr lang="pt-BR" sz="3200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fev</a:t>
            </a:r>
            <a:r>
              <a:rPr lang="pt-BR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/2019)</a:t>
            </a:r>
            <a:endParaRPr lang="pt-BR" sz="3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Arial Rounded MT Bold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3694649"/>
              </p:ext>
            </p:extLst>
          </p:nvPr>
        </p:nvGraphicFramePr>
        <p:xfrm>
          <a:off x="169918" y="1515971"/>
          <a:ext cx="11873937" cy="4392114"/>
        </p:xfrm>
        <a:graphic>
          <a:graphicData uri="http://schemas.openxmlformats.org/drawingml/2006/table">
            <a:tbl>
              <a:tblPr/>
              <a:tblGrid>
                <a:gridCol w="2167763"/>
                <a:gridCol w="1076325"/>
                <a:gridCol w="1422400"/>
                <a:gridCol w="142828"/>
                <a:gridCol w="1000125"/>
                <a:gridCol w="1000125"/>
                <a:gridCol w="103878"/>
                <a:gridCol w="2455418"/>
                <a:gridCol w="1139825"/>
                <a:gridCol w="1365250"/>
              </a:tblGrid>
              <a:tr h="1818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FFFFFF"/>
                          </a:solidFill>
                          <a:latin typeface="+mn-lt"/>
                        </a:rPr>
                        <a:t>RENTABILIDADE DA FUNPRESP-JUD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 dirty="0">
                          <a:solidFill>
                            <a:srgbClr val="272727"/>
                          </a:solidFill>
                          <a:latin typeface="+mn-lt"/>
                        </a:rPr>
                        <a:t>2.758,63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1.379,32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FFFFFF"/>
                          </a:solidFill>
                          <a:latin typeface="+mn-lt"/>
                        </a:rPr>
                        <a:t>RENTABILIDADE DO CDI (%) no período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Contribuições: 67 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2.232,34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149.566,82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latin typeface="+mn-lt"/>
                        </a:rPr>
                        <a:t>-526,29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latin typeface="+mn-lt"/>
                        </a:rPr>
                        <a:t>-379,31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Aplicações: 67 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spc="-5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1.000,00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67.000,29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Rentabilidade acumulada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50.056,51 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 dirty="0">
                          <a:solidFill>
                            <a:srgbClr val="FFFFFF"/>
                          </a:solidFill>
                          <a:latin typeface="+mn-lt"/>
                        </a:rPr>
                        <a:t>2.232,34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FFFFFF"/>
                          </a:solidFill>
                          <a:latin typeface="+mn-lt"/>
                        </a:rPr>
                        <a:t>1.000,00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Rentabilidade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26.503,70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corrigido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199.623,33 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40404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corrigido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93.503,98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IRPF (10% regressiva)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-19.962,33 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sng" strike="noStrike" spc="-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50,88%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IRPF (15% sobre o rendimento)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-3.975,55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 Total Líquido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179.660,99 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90.132,56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272727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 Total Líquido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89.528,43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566"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2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pt-BR" sz="2400" b="1" i="0" u="none" strike="noStrike" spc="-5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Rendimento</a:t>
                      </a:r>
                      <a:r>
                        <a:rPr lang="pt-BR" sz="2400" b="1" i="0" u="none" strike="noStrike" spc="-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líquido </a:t>
                      </a:r>
                      <a:r>
                        <a:rPr lang="pt-BR" sz="2400" b="1" i="0" u="sng" strike="noStrike" spc="-5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mensal</a:t>
                      </a:r>
                      <a:r>
                        <a:rPr lang="pt-BR" sz="2400" b="1" i="0" u="none" strike="noStrike" spc="-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necessário para </a:t>
                      </a:r>
                      <a:r>
                        <a:rPr lang="pt-BR" sz="2400" b="1" i="0" u="sng" strike="noStrike" spc="-5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empatar</a:t>
                      </a:r>
                      <a:r>
                        <a:rPr lang="pt-BR" sz="2400" b="1" i="0" u="none" strike="noStrike" spc="-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 a Funpresp-Jud</a:t>
                      </a:r>
                      <a:endParaRPr lang="pt-BR" sz="2400" b="1" i="0" u="none" strike="noStrike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%CDI equivalente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112.660,71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%CDI equivalente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132.542,00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corrigido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179.660,99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200" spc="-50" dirty="0"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corrigido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199.542,29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0" i="0" u="none" strike="noStrike" spc="-5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Isento de IRPF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200" b="0" i="0" u="none" strike="noStrike" spc="-5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BR" sz="2200" b="0" spc="-50" dirty="0"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spc="-5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IRPF (15% sobre o rendimento)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0" i="0" u="none" strike="noStrike" spc="-5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-19.881,30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 Total Líquido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179.660,99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BR" sz="2200" spc="-50" dirty="0"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Saldo Total Líquido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i="0" u="none" strike="noStrike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179.660,99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25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</a:rPr>
              <a:t>Fase ativa </a:t>
            </a:r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(Técnico C-13)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98075" y="838200"/>
          <a:ext cx="11195850" cy="5181600"/>
        </p:xfrm>
        <a:graphic>
          <a:graphicData uri="http://schemas.openxmlformats.org/drawingml/2006/table">
            <a:tbl>
              <a:tblPr/>
              <a:tblGrid>
                <a:gridCol w="847756"/>
                <a:gridCol w="1828443"/>
                <a:gridCol w="1581920"/>
                <a:gridCol w="25400"/>
                <a:gridCol w="114300"/>
                <a:gridCol w="1329436"/>
                <a:gridCol w="1415161"/>
                <a:gridCol w="120879"/>
                <a:gridCol w="1044004"/>
                <a:gridCol w="1036637"/>
                <a:gridCol w="526838"/>
                <a:gridCol w="1325076"/>
              </a:tblGrid>
              <a:tr h="2157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Técnico C-13 (a)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11.398,38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Teto do RGPS/INSS </a:t>
                      </a:r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(b)</a:t>
                      </a:r>
                      <a:endParaRPr lang="pt-BR" sz="2000" b="1" i="0" u="none" strike="noStrike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-5.839,45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642,34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Contribuição para o RPPS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Remuneração de participação     </a:t>
                      </a:r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(a - b)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5.558,93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472,51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Contrib. facultativa mensal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472,51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Vai para a Funpresp-Jud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27,5%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F6228"/>
                          </a:solidFill>
                          <a:latin typeface="Calibri"/>
                        </a:rPr>
                        <a:t>-129,94</a:t>
                      </a:r>
                      <a:endParaRPr lang="pt-BR" sz="2000" b="1" i="0" u="none" strike="noStrike" dirty="0">
                        <a:solidFill>
                          <a:srgbClr val="4F6228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Abatido no IRPF na fonte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1" i="0" u="sng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Valor sem cobertura </a:t>
                      </a:r>
                      <a:r>
                        <a:rPr lang="pt-BR" sz="2000" b="1" i="0" u="sng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previdenciária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27272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342,57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Seu desembolso efetivo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Participante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Patrocinador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472,51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472,51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Facultativa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57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Taxa de carregamento (6,00%)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-28,35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-28,35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Taxa de carreg. (0%)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57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FCBE (13,08%)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-61,80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-61,80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sngStrike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2000" b="0" i="0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57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(77,98%)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382,35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382,35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RAS (100%)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57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27272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Acumulada Normal (RAN)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764,71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764,71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Ganho Funpresp-Jud (% | mês | ano)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70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Acum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Suplementar (RAS)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123,23%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422,14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5.487,81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o Explicativo 1 (Borda e Ênfase) 14"/>
          <p:cNvSpPr/>
          <p:nvPr/>
        </p:nvSpPr>
        <p:spPr>
          <a:xfrm>
            <a:off x="3299820" y="1779967"/>
            <a:ext cx="1404000" cy="540000"/>
          </a:xfrm>
          <a:prstGeom prst="accentBorderCallout1">
            <a:avLst>
              <a:gd name="adj1" fmla="val 57628"/>
              <a:gd name="adj2" fmla="val -6226"/>
              <a:gd name="adj3" fmla="val 229908"/>
              <a:gd name="adj4" fmla="val -7612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7680960" y="3304901"/>
            <a:ext cx="574766" cy="20639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516983" y="3344090"/>
            <a:ext cx="666206" cy="205086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1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</a:rPr>
              <a:t>Fase ativa </a:t>
            </a:r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(Analista C-13)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43077" y="838200"/>
          <a:ext cx="11031249" cy="5181600"/>
        </p:xfrm>
        <a:graphic>
          <a:graphicData uri="http://schemas.openxmlformats.org/drawingml/2006/table">
            <a:tbl>
              <a:tblPr/>
              <a:tblGrid>
                <a:gridCol w="1096385"/>
                <a:gridCol w="592996"/>
                <a:gridCol w="1007131"/>
                <a:gridCol w="1471730"/>
                <a:gridCol w="86973"/>
                <a:gridCol w="1329436"/>
                <a:gridCol w="1415161"/>
                <a:gridCol w="98882"/>
                <a:gridCol w="1044004"/>
                <a:gridCol w="927710"/>
                <a:gridCol w="654736"/>
                <a:gridCol w="1306105"/>
              </a:tblGrid>
              <a:tr h="2040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Analista C-13 (a)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18.701,52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Teto do RGPS/INSS </a:t>
                      </a:r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(b)</a:t>
                      </a:r>
                      <a:endParaRPr lang="pt-BR" sz="2000" b="1" i="0" u="none" strike="noStrike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-5.839,45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642,34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Contribuição para o RPPS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Remuneração de participação     </a:t>
                      </a:r>
                      <a:r>
                        <a:rPr lang="pt-BR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(a - b)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12.862,07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1.093,28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Contrib. facultativa mensal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1.093,28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Vai para a Funpresp-Jud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27,5%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4F6228"/>
                          </a:solidFill>
                          <a:latin typeface="Calibri"/>
                        </a:rPr>
                        <a:t>-300,65</a:t>
                      </a:r>
                      <a:endParaRPr lang="pt-BR" sz="2000" b="1" i="0" u="none" strike="noStrike" dirty="0">
                        <a:solidFill>
                          <a:srgbClr val="4F6228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Abatido no IRPF na fonte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1" i="0" u="sng" strike="noStrike">
                          <a:solidFill>
                            <a:srgbClr val="C00000"/>
                          </a:solidFill>
                          <a:latin typeface="Calibri"/>
                        </a:rPr>
                        <a:t>Valor sem cobertura previdenciária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792,63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Seu desembolso efetivo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Participante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Patrocinador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1.093,28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1.093,28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Facultativa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408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Taxa de carregamento (6,00%)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-65,60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-65,60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Taxa de carreg. (0%)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08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FCBE (13,08%)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-143,00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-143,00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sngStrike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08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(77,98%)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884,68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884,68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RAS (100%)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40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272727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Acumulada Normal (RAN)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1.769,36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1.769,36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Ganho Funpresp-Jud (% | mês | ano)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Acum. Suplementar (RAS)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123,23%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976,73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12.697,53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o Explicativo 1 (Borda e Ênfase) 21"/>
          <p:cNvSpPr/>
          <p:nvPr/>
        </p:nvSpPr>
        <p:spPr>
          <a:xfrm>
            <a:off x="3299820" y="1779967"/>
            <a:ext cx="1404000" cy="540000"/>
          </a:xfrm>
          <a:prstGeom prst="accentBorderCallout1">
            <a:avLst>
              <a:gd name="adj1" fmla="val 57628"/>
              <a:gd name="adj2" fmla="val -6226"/>
              <a:gd name="adj3" fmla="val 229908"/>
              <a:gd name="adj4" fmla="val -7612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7550331" y="3304903"/>
            <a:ext cx="705395" cy="203780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8464731" y="3409406"/>
            <a:ext cx="561703" cy="19594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1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</a:rPr>
              <a:t>Fase ativa </a:t>
            </a:r>
            <a:r>
              <a:rPr lang="pt-BR" sz="3200" dirty="0" smtClean="0">
                <a:solidFill>
                  <a:schemeClr val="bg1"/>
                </a:solidFill>
                <a:latin typeface="+mn-lt"/>
              </a:rPr>
              <a:t>(Membro da Magistratura ou do MP)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990843"/>
              </p:ext>
            </p:extLst>
          </p:nvPr>
        </p:nvGraphicFramePr>
        <p:xfrm>
          <a:off x="934949" y="1066800"/>
          <a:ext cx="10322102" cy="4724400"/>
        </p:xfrm>
        <a:graphic>
          <a:graphicData uri="http://schemas.openxmlformats.org/drawingml/2006/table">
            <a:tbl>
              <a:tblPr/>
              <a:tblGrid>
                <a:gridCol w="992733"/>
                <a:gridCol w="725458"/>
                <a:gridCol w="521842"/>
                <a:gridCol w="1511737"/>
                <a:gridCol w="181852"/>
                <a:gridCol w="1195578"/>
                <a:gridCol w="1271778"/>
                <a:gridCol w="92075"/>
                <a:gridCol w="1233487"/>
                <a:gridCol w="1233487"/>
                <a:gridCol w="1362075"/>
              </a:tblGrid>
              <a:tr h="181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Membro (a)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33.689,44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Teto do RGPS/INSS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(b)</a:t>
                      </a:r>
                      <a:endParaRPr lang="pt-BR" sz="18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-5.839,45</a:t>
                      </a:r>
                      <a:endParaRPr lang="pt-BR" sz="18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642,34</a:t>
                      </a:r>
                      <a:endParaRPr lang="pt-BR" sz="18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Contribuição para o RPPS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7"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Remuneração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participação </a:t>
                      </a:r>
                      <a:r>
                        <a:rPr lang="pt-BR" sz="1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a - b)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27.849,99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2.367,25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A452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4A452A"/>
                          </a:solidFill>
                          <a:latin typeface="Calibri"/>
                        </a:rPr>
                        <a:t>0,00</a:t>
                      </a:r>
                      <a:endParaRPr lang="pt-BR" sz="1800" b="1" i="0" u="none" strike="noStrike" dirty="0">
                        <a:solidFill>
                          <a:srgbClr val="4A452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solidFill>
                            <a:srgbClr val="4A452A"/>
                          </a:solidFill>
                          <a:latin typeface="Calibri"/>
                        </a:rPr>
                        <a:t>Contrib</a:t>
                      </a:r>
                      <a:r>
                        <a:rPr lang="pt-BR" sz="1800" b="1" i="0" u="none" strike="noStrike" dirty="0">
                          <a:solidFill>
                            <a:srgbClr val="4A452A"/>
                          </a:solidFill>
                          <a:latin typeface="Calibri"/>
                        </a:rPr>
                        <a:t>. facultativa mensal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2.367,25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Vai para a Funpresp-Jud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27,5%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4F6228"/>
                          </a:solidFill>
                          <a:latin typeface="Calibri"/>
                        </a:rPr>
                        <a:t>-650,99</a:t>
                      </a:r>
                      <a:endParaRPr lang="pt-BR" sz="1800" b="1" i="0" u="none" strike="noStrike" dirty="0">
                        <a:solidFill>
                          <a:srgbClr val="4F6228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Abatido no IRPF na fonte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b="1" i="0" u="sng" strike="noStrike">
                          <a:solidFill>
                            <a:srgbClr val="C00000"/>
                          </a:solidFill>
                          <a:latin typeface="Calibri"/>
                        </a:rPr>
                        <a:t>Valor sem cobertura previdenciária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1.716,26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Seu desembolso efetivo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Participante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Patrocinador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normal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2.367,25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2.367,25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Facultativa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1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Taxa de carregamento (6,00%)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-142,03</a:t>
                      </a:r>
                      <a:endParaRPr lang="pt-BR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-142,03</a:t>
                      </a:r>
                      <a:endParaRPr lang="pt-BR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Taxa de carreg. (0%)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1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FCBE (</a:t>
                      </a:r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13,08</a:t>
                      </a:r>
                      <a:r>
                        <a:rPr lang="pt-BR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-309,59</a:t>
                      </a:r>
                      <a:endParaRPr lang="pt-BR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-309,59</a:t>
                      </a:r>
                      <a:endParaRPr lang="pt-BR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sng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1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(77,98%)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1.915,63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1.915,63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RAS (100%)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11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27272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Acumulada Normal (RAN)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3.831,25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3.831,25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Ganho Funpresp-Jud (% | mês | ano)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Acumulada Suplementar (RAS)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123,23%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2.115,00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27.494,94</a:t>
                      </a:r>
                      <a:endParaRPr lang="pt-BR" sz="20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o Explicativo 1 (Borda e Ênfase) 5"/>
          <p:cNvSpPr/>
          <p:nvPr/>
        </p:nvSpPr>
        <p:spPr>
          <a:xfrm>
            <a:off x="3261271" y="1892262"/>
            <a:ext cx="1336853" cy="540000"/>
          </a:xfrm>
          <a:prstGeom prst="accentBorderCallout1">
            <a:avLst>
              <a:gd name="adj1" fmla="val 57628"/>
              <a:gd name="adj2" fmla="val -6226"/>
              <a:gd name="adj3" fmla="val 205717"/>
              <a:gd name="adj4" fmla="val -5327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7302137" y="3304903"/>
            <a:ext cx="195943" cy="16459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8634548" y="3278777"/>
            <a:ext cx="587829" cy="1946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1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Participante Vinculado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7700" y="1420073"/>
            <a:ext cx="7308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200" lvl="1" fontAlgn="auto">
              <a:spcBef>
                <a:spcPts val="0"/>
              </a:spcBef>
              <a:spcAft>
                <a:spcPts val="1800"/>
              </a:spcAft>
              <a:buFont typeface="Wingdings" charset="2"/>
              <a:buChar char="ü"/>
              <a:defRPr/>
            </a:pP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Contribuição:</a:t>
            </a:r>
          </a:p>
          <a:p>
            <a:pPr marL="817200" lvl="1" indent="-277200" fontAlgn="auto">
              <a:spcBef>
                <a:spcPts val="0"/>
              </a:spcBef>
              <a:spcAft>
                <a:spcPts val="1800"/>
              </a:spcAft>
              <a:buFont typeface="Wingdings" charset="2"/>
              <a:buChar char="Ø"/>
              <a:defRPr/>
            </a:pP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VINCULADA*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: de </a:t>
            </a:r>
            <a:r>
              <a:rPr lang="pt-BR" sz="2800" b="1" u="sng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6,5%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a 22% incidente sobre a Remuneração de Participação escolhida (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mínimo: </a:t>
            </a:r>
            <a:r>
              <a:rPr lang="pt-BR" sz="2800" b="1" u="sng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10 </a:t>
            </a:r>
            <a:r>
              <a:rPr lang="pt-BR" sz="2800" b="1" u="sng" spc="-1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URP’s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e máximo: subsídio/</a:t>
            </a:r>
            <a:r>
              <a:rPr lang="pt-BR" sz="2800" spc="-1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remun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.)</a:t>
            </a:r>
          </a:p>
          <a:p>
            <a:pPr marL="817200" lvl="1" indent="-277200" algn="just" fontAlgn="auto">
              <a:spcBef>
                <a:spcPts val="0"/>
              </a:spcBef>
              <a:spcAft>
                <a:spcPts val="3600"/>
              </a:spcAft>
              <a:buFont typeface="Wingdings" charset="2"/>
              <a:buChar char="Ø"/>
              <a:defRPr/>
            </a:pP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FACULTATIVA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: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mensal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(desconto em folha) ou </a:t>
            </a:r>
            <a:r>
              <a:rPr lang="pt-BR" sz="2800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esporádica </a:t>
            </a:r>
            <a:r>
              <a:rPr lang="pt-BR" sz="2800" spc="-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Arial Rounded MT Bold"/>
              </a:rPr>
              <a:t>(diretamente na Funpresp-Jud)</a:t>
            </a:r>
            <a:endParaRPr lang="pt-BR" sz="2800" spc="-100" dirty="0">
              <a:solidFill>
                <a:schemeClr val="tx1">
                  <a:lumMod val="95000"/>
                  <a:lumOff val="5000"/>
                </a:schemeClr>
              </a:solidFill>
              <a:cs typeface="Arial Rounded MT Bold"/>
            </a:endParaRPr>
          </a:p>
          <a:p>
            <a:pPr marL="539750" lvl="1" indent="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0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NÃO há contrapartida do Patrocinador </a:t>
            </a:r>
          </a:p>
          <a:p>
            <a:pPr marL="539750" lvl="1" indent="180975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0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NÃO há contribuição para o FCBE </a:t>
            </a:r>
          </a:p>
        </p:txBody>
      </p:sp>
      <p:pic>
        <p:nvPicPr>
          <p:cNvPr id="7" name="Imagem 22"/>
          <p:cNvPicPr>
            <a:picLocks/>
          </p:cNvPicPr>
          <p:nvPr/>
        </p:nvPicPr>
        <p:blipFill>
          <a:blip r:embed="rId2" cstate="print"/>
          <a:srcRect l="6468" r="34232"/>
          <a:stretch>
            <a:fillRect/>
          </a:stretch>
        </p:blipFill>
        <p:spPr bwMode="auto">
          <a:xfrm>
            <a:off x="7464208" y="1529578"/>
            <a:ext cx="432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0" y="589661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*Contribuição mínima </a:t>
            </a:r>
            <a:r>
              <a:rPr lang="pt-B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de </a:t>
            </a:r>
            <a:r>
              <a:rPr lang="pt-BR" sz="28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88,95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(bruta) </a:t>
            </a:r>
            <a:r>
              <a:rPr lang="pt-BR" sz="2800" b="1" spc="-100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Arial Rounded MT Bold"/>
              </a:rPr>
              <a:t>– 24,47</a:t>
            </a:r>
            <a:r>
              <a:rPr lang="pt-BR" sz="2400" b="1" spc="-100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400" spc="-100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Arial Rounded MT Bold"/>
              </a:rPr>
              <a:t>(IRPF) </a:t>
            </a:r>
            <a:r>
              <a:rPr lang="pt-B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= </a:t>
            </a:r>
            <a:r>
              <a:rPr lang="pt-BR" sz="3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64,48</a:t>
            </a:r>
            <a:r>
              <a:rPr lang="pt-BR" sz="28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(</a:t>
            </a:r>
            <a:r>
              <a:rPr lang="pt-BR" sz="2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líquida) </a:t>
            </a:r>
            <a:r>
              <a:rPr lang="pt-BR" sz="2400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em </a:t>
            </a:r>
            <a:r>
              <a:rPr lang="pt-BR" sz="2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 Rounded MT Bold"/>
              </a:rPr>
              <a:t>2/2019</a:t>
            </a:r>
            <a:endParaRPr lang="pt-BR" sz="2400" spc="-1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 Rounded MT Bold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28846" y="744773"/>
            <a:ext cx="460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defRPr/>
            </a:pPr>
            <a:r>
              <a:rPr lang="pt-BR" sz="22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Quer compensar as </a:t>
            </a:r>
            <a:r>
              <a:rPr lang="pt-BR" sz="22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perdas remuneratórias </a:t>
            </a:r>
            <a:r>
              <a:rPr lang="pt-BR" sz="22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e usufruir do </a:t>
            </a:r>
            <a:r>
              <a:rPr lang="pt-BR" sz="22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benefício fiscal do IRPF</a:t>
            </a:r>
            <a:endParaRPr lang="pt-BR" sz="2200" spc="-100" dirty="0">
              <a:solidFill>
                <a:schemeClr val="tx1">
                  <a:lumMod val="95000"/>
                  <a:lumOff val="5000"/>
                </a:schemeClr>
              </a:solidFill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8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Percentuais de contribuição (Ativos)</a:t>
            </a:r>
            <a:endParaRPr lang="pt-BR" sz="3600" dirty="0"/>
          </a:p>
        </p:txBody>
      </p:sp>
      <p:sp>
        <p:nvSpPr>
          <p:cNvPr id="12" name="Retângulo 11"/>
          <p:cNvSpPr/>
          <p:nvPr/>
        </p:nvSpPr>
        <p:spPr>
          <a:xfrm>
            <a:off x="1964453" y="5403858"/>
            <a:ext cx="9972000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spc="-100" dirty="0">
                <a:solidFill>
                  <a:srgbClr val="000000"/>
                </a:solidFill>
              </a:rPr>
              <a:t>Medida Provisória 805, de 30/10/2017</a:t>
            </a:r>
            <a:r>
              <a:rPr lang="pt-BR" sz="2000" spc="-100" dirty="0">
                <a:solidFill>
                  <a:srgbClr val="000000"/>
                </a:solidFill>
              </a:rPr>
              <a:t>: A contribuição para a manutenção do RPPS da União passará para:</a:t>
            </a:r>
            <a:endParaRPr lang="pt-BR" sz="2000" spc="-1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2200" b="1" spc="-100" dirty="0">
                <a:solidFill>
                  <a:srgbClr val="000000"/>
                </a:solidFill>
              </a:rPr>
              <a:t>11</a:t>
            </a:r>
            <a:r>
              <a:rPr lang="pt-BR" sz="2200" b="1" spc="-100" dirty="0" smtClean="0">
                <a:solidFill>
                  <a:srgbClr val="000000"/>
                </a:solidFill>
              </a:rPr>
              <a:t>%</a:t>
            </a:r>
            <a:r>
              <a:rPr lang="pt-BR" sz="2200" spc="-100" dirty="0" smtClean="0">
                <a:solidFill>
                  <a:srgbClr val="000000"/>
                </a:solidFill>
              </a:rPr>
              <a:t> </a:t>
            </a:r>
            <a:r>
              <a:rPr lang="pt-BR" sz="2000" spc="-100" dirty="0" smtClean="0">
                <a:solidFill>
                  <a:srgbClr val="000000"/>
                </a:solidFill>
              </a:rPr>
              <a:t>sobre </a:t>
            </a:r>
            <a:r>
              <a:rPr lang="pt-BR" sz="2000" spc="-100" dirty="0">
                <a:solidFill>
                  <a:srgbClr val="000000"/>
                </a:solidFill>
              </a:rPr>
              <a:t>a parcela da base de contribuição </a:t>
            </a:r>
            <a:r>
              <a:rPr lang="pt-BR" sz="2000" spc="-100" dirty="0" smtClean="0">
                <a:solidFill>
                  <a:srgbClr val="000000"/>
                </a:solidFill>
              </a:rPr>
              <a:t>igual </a:t>
            </a:r>
            <a:r>
              <a:rPr lang="pt-BR" sz="2000" spc="-100" dirty="0">
                <a:solidFill>
                  <a:srgbClr val="000000"/>
                </a:solidFill>
              </a:rPr>
              <a:t>ou inferior ao limite máximo dos benefícios do RGPS</a:t>
            </a:r>
            <a:endParaRPr lang="pt-BR" sz="2000" spc="-1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2200" b="1" spc="-100" dirty="0">
                <a:solidFill>
                  <a:srgbClr val="000000"/>
                </a:solidFill>
              </a:rPr>
              <a:t>14%</a:t>
            </a:r>
            <a:r>
              <a:rPr lang="pt-BR" sz="2000" spc="-100" dirty="0">
                <a:solidFill>
                  <a:srgbClr val="000000"/>
                </a:solidFill>
              </a:rPr>
              <a:t> sobre a parcela da base de contribuição que supere o limite máximo dos benefícios do RGPS</a:t>
            </a:r>
            <a:endParaRPr lang="pt-BR" sz="2000" spc="-1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8626774"/>
              </p:ext>
            </p:extLst>
          </p:nvPr>
        </p:nvGraphicFramePr>
        <p:xfrm>
          <a:off x="591198" y="977428"/>
          <a:ext cx="3340721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008"/>
                <a:gridCol w="1235008"/>
                <a:gridCol w="870705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39.000,01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...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22,0%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39.000,00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19,0%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16,5%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5.839,46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14,5%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5.839,45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14,0%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998,01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9,0%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998,00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7,5%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8905569"/>
              </p:ext>
            </p:extLst>
          </p:nvPr>
        </p:nvGraphicFramePr>
        <p:xfrm>
          <a:off x="4162458" y="1010653"/>
          <a:ext cx="7722455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5133"/>
                <a:gridCol w="1123440"/>
                <a:gridCol w="841375"/>
                <a:gridCol w="99250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Ministro do STF e PGR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39.293,32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16,82%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6.610,35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Ministro e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Subprocurador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37.328,65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16,68%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6.228,27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Desembargador, Procurador e Proc. Regional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35.462,22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16,56%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5.873,65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Juiz/Procurador da República e Promotor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33.689,11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16,43%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5.536,76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Juiz Substituto e Promotor Adjunto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32.004,65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16,30%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5.216,71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8361024"/>
              </p:ext>
            </p:extLst>
          </p:nvPr>
        </p:nvGraphicFramePr>
        <p:xfrm>
          <a:off x="4161689" y="2738852"/>
          <a:ext cx="7699385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845"/>
                <a:gridCol w="444137"/>
                <a:gridCol w="431075"/>
                <a:gridCol w="1219201"/>
                <a:gridCol w="1401984"/>
                <a:gridCol w="1110343"/>
                <a:gridCol w="862149"/>
                <a:gridCol w="966651"/>
              </a:tblGrid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ANALISTA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7.792,30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10.909,22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18.701,52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14,55%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2.721,58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7.131,06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9.983,49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17.114,55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14,37%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2.459,73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5.994,18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8.391,86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14.386,04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13,97%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2.009,52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5.189,71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7.265,59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12.455,30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13,58%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1.690,95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TÉCNICO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4.749,33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6.649,06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11.398,38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13,31%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1.516,56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4.346,31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6.084,83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10.431,13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13,01%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1.356,96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3.653,40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5.114,75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8.768,15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12,63%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1.107,21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3.163,07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4.428,30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7.591,37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12,34%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936,58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7084476"/>
              </p:ext>
            </p:extLst>
          </p:nvPr>
        </p:nvGraphicFramePr>
        <p:xfrm>
          <a:off x="595448" y="3693809"/>
          <a:ext cx="3323409" cy="1548000"/>
        </p:xfrm>
        <a:graphic>
          <a:graphicData uri="http://schemas.openxmlformats.org/drawingml/2006/table">
            <a:tbl>
              <a:tblPr/>
              <a:tblGrid>
                <a:gridCol w="881063"/>
                <a:gridCol w="881063"/>
                <a:gridCol w="760413"/>
                <a:gridCol w="800870"/>
              </a:tblGrid>
              <a:tr h="3096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3.000,01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14,0%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397,52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2.000,01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998,01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9,0%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90,18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998,00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7,5%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74,85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11,69%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682,55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 Explicativo 1 15"/>
          <p:cNvSpPr/>
          <p:nvPr/>
        </p:nvSpPr>
        <p:spPr>
          <a:xfrm flipH="1">
            <a:off x="598732" y="5562250"/>
            <a:ext cx="1008000" cy="792000"/>
          </a:xfrm>
          <a:prstGeom prst="borderCallout1">
            <a:avLst>
              <a:gd name="adj1" fmla="val -2520"/>
              <a:gd name="adj2" fmla="val 49848"/>
              <a:gd name="adj3" fmla="val -80808"/>
              <a:gd name="adj4" fmla="val 50581"/>
            </a:avLst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Pagar mais</a:t>
            </a:r>
          </a:p>
        </p:txBody>
      </p:sp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Taxas para Despesas Administrativas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8697301"/>
              </p:ext>
            </p:extLst>
          </p:nvPr>
        </p:nvGraphicFramePr>
        <p:xfrm>
          <a:off x="940527" y="1057934"/>
          <a:ext cx="10195474" cy="112585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959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3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spc="-50" dirty="0">
                          <a:effectLst/>
                          <a:latin typeface="+mn-lt"/>
                          <a:cs typeface="Arial Rounded MT Bold"/>
                        </a:rPr>
                        <a:t>Contribuição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u="none" strike="noStrike" spc="-50" dirty="0">
                          <a:effectLst/>
                          <a:latin typeface="+mn-lt"/>
                          <a:cs typeface="Arial Rounded MT Bold"/>
                        </a:rPr>
                        <a:t>Taxa de Carregamento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B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400" b="1" u="none" strike="noStrike" spc="-50" dirty="0">
                          <a:effectLst/>
                          <a:latin typeface="+mn-lt"/>
                          <a:cs typeface="Arial Rounded MT Bold"/>
                        </a:rPr>
                        <a:t>Taxa Administrativa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cap="all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Vinculada*</a:t>
                      </a:r>
                      <a:endParaRPr lang="pt-BR" sz="2400" b="1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400" b="1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6,0% </a:t>
                      </a:r>
                      <a:r>
                        <a:rPr lang="pt-BR" sz="2000" b="1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(a partir </a:t>
                      </a:r>
                      <a:r>
                        <a:rPr lang="pt-BR" sz="2000" b="1" spc="-5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de 1º/4/2019</a:t>
                      </a:r>
                      <a:r>
                        <a:rPr lang="pt-BR" sz="2000" b="1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)</a:t>
                      </a:r>
                      <a:endParaRPr lang="pt-BR" sz="2400" b="1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400" b="1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 Rounded MT Bold"/>
                        </a:rPr>
                        <a:t>Não</a:t>
                      </a:r>
                      <a:endParaRPr lang="pt-BR" sz="2400" b="1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cap="all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Facultativa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400" b="1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400" b="1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 Rounded MT Bold"/>
                        </a:rPr>
                        <a:t>Não</a:t>
                      </a:r>
                      <a:endParaRPr lang="pt-BR" sz="2400" b="1" spc="-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" y="256158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 Rounded MT Bold"/>
              </a:rPr>
              <a:t>Explicando com números </a:t>
            </a:r>
            <a:r>
              <a:rPr lang="pt-BR" sz="2000" dirty="0">
                <a:cs typeface="Arial Rounded MT Bold"/>
              </a:rPr>
              <a:t>(contribuição mensal </a:t>
            </a:r>
            <a:r>
              <a:rPr lang="pt-BR" sz="2000" b="1" u="sng" dirty="0">
                <a:cs typeface="Arial Rounded MT Bold"/>
              </a:rPr>
              <a:t>líquida</a:t>
            </a:r>
            <a:r>
              <a:rPr lang="pt-BR" sz="2000" dirty="0">
                <a:cs typeface="Arial Rounded MT Bold"/>
              </a:rPr>
              <a:t> de </a:t>
            </a:r>
            <a:r>
              <a:rPr lang="pt-BR" sz="2400" b="1" dirty="0" smtClean="0">
                <a:cs typeface="Arial Rounded MT Bold"/>
              </a:rPr>
              <a:t>100,00</a:t>
            </a:r>
            <a:r>
              <a:rPr lang="pt-BR" sz="2000" dirty="0">
                <a:cs typeface="Arial Rounded MT Bold"/>
              </a:rPr>
              <a:t>, </a:t>
            </a:r>
            <a:r>
              <a:rPr lang="pt-BR" dirty="0">
                <a:cs typeface="Arial Rounded MT Bold"/>
              </a:rPr>
              <a:t>no contracheque</a:t>
            </a:r>
            <a:r>
              <a:rPr lang="pt-BR" sz="2000" dirty="0">
                <a:cs typeface="Arial Rounded MT Bold"/>
              </a:rPr>
              <a:t>):</a:t>
            </a:r>
          </a:p>
        </p:txBody>
      </p:sp>
      <p:graphicFrame>
        <p:nvGraphicFramePr>
          <p:cNvPr id="10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7040378"/>
              </p:ext>
            </p:extLst>
          </p:nvPr>
        </p:nvGraphicFramePr>
        <p:xfrm>
          <a:off x="957246" y="5067302"/>
          <a:ext cx="3155940" cy="939219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2414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Contribuição </a:t>
                      </a:r>
                      <a:r>
                        <a:rPr lang="pt-BR" sz="2000" b="1" i="0" u="none" strike="noStrike" cap="all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vinculada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88,95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Taxa carregamento </a:t>
                      </a:r>
                      <a:r>
                        <a:rPr lang="pt-BR" sz="2000" b="1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(6%)</a:t>
                      </a:r>
                      <a:endParaRPr lang="pt-BR" sz="20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</a:t>
                      </a:r>
                      <a:r>
                        <a:rPr lang="pt-BR" sz="20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- </a:t>
                      </a:r>
                      <a:r>
                        <a:rPr lang="pt-BR" sz="2000" b="1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5,34</a:t>
                      </a:r>
                      <a:endParaRPr lang="pt-BR" sz="2000" b="1" i="0" u="none" strike="noStrike" spc="-1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RAS (93%)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83,62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490277"/>
              </p:ext>
            </p:extLst>
          </p:nvPr>
        </p:nvGraphicFramePr>
        <p:xfrm>
          <a:off x="4460220" y="5057187"/>
          <a:ext cx="3208182" cy="939219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2499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1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Contribuição </a:t>
                      </a:r>
                      <a:r>
                        <a:rPr lang="pt-BR" sz="2000" b="1" i="0" u="none" strike="noStrike" cap="all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Facultativa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48,99</a:t>
                      </a:r>
                      <a:endParaRPr lang="pt-BR" sz="20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Taxa carregamento </a:t>
                      </a:r>
                      <a:r>
                        <a:rPr lang="pt-BR" sz="20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(0%)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-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RAS (100%)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48,99</a:t>
                      </a:r>
                      <a:endParaRPr lang="pt-BR" sz="20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0113801"/>
              </p:ext>
            </p:extLst>
          </p:nvPr>
        </p:nvGraphicFramePr>
        <p:xfrm>
          <a:off x="978159" y="4184999"/>
          <a:ext cx="3528000" cy="375285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35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50" b="0" i="0" u="none" strike="noStrike" spc="-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Taxa</a:t>
                      </a:r>
                      <a:r>
                        <a:rPr lang="pt-BR" sz="195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de Carregamento efetiva</a:t>
                      </a:r>
                      <a:r>
                        <a:rPr lang="pt-BR" sz="1950" b="0" i="0" u="none" strike="noStrike" spc="-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:</a:t>
                      </a:r>
                      <a:r>
                        <a:rPr lang="pt-BR" sz="1950" b="0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</a:t>
                      </a:r>
                      <a:r>
                        <a:rPr lang="pt-BR" sz="2400" b="1" i="0" u="none" strike="noStrike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3,87%</a:t>
                      </a:r>
                      <a:endParaRPr lang="pt-BR" sz="2400" b="1" i="0" u="none" strike="noStrike" spc="-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5246968"/>
              </p:ext>
            </p:extLst>
          </p:nvPr>
        </p:nvGraphicFramePr>
        <p:xfrm>
          <a:off x="988115" y="3097991"/>
          <a:ext cx="3492000" cy="922673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Rem.</a:t>
                      </a:r>
                      <a:r>
                        <a:rPr lang="pt-BR" sz="2000" b="1" i="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</a:t>
                      </a:r>
                      <a:r>
                        <a:rPr lang="pt-BR" sz="2000" b="1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de participação:</a:t>
                      </a:r>
                      <a:r>
                        <a:rPr lang="pt-BR" sz="2000" b="1" i="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10 </a:t>
                      </a:r>
                      <a:r>
                        <a:rPr lang="pt-BR" sz="2000" b="1" i="0" u="none" strike="noStrike" spc="-6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URP’s</a:t>
                      </a:r>
                      <a:endParaRPr lang="pt-BR" sz="2000" b="1" i="0" u="none" strike="noStrike" spc="-6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  <a:p>
                      <a:pPr algn="ctr" rtl="0" fontAlgn="ctr"/>
                      <a:r>
                        <a:rPr lang="pt-BR" sz="2000" b="1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(Unidades de Referência do Plano) em </a:t>
                      </a:r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2/2019: 136,85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370126"/>
              </p:ext>
            </p:extLst>
          </p:nvPr>
        </p:nvGraphicFramePr>
        <p:xfrm>
          <a:off x="5977017" y="3096304"/>
          <a:ext cx="5148000" cy="939219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871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0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6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6,5%</a:t>
                      </a: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88,95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Contribuição </a:t>
                      </a:r>
                      <a:r>
                        <a:rPr lang="pt-BR" sz="2000" b="1" i="0" u="none" strike="noStrike" cap="all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Vinculada</a:t>
                      </a: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</a:t>
                      </a:r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3,5%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48,99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Contribuição </a:t>
                      </a:r>
                      <a:r>
                        <a:rPr lang="pt-BR" sz="2000" b="1" i="0" u="none" strike="noStrike" cap="all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Facultativa</a:t>
                      </a:r>
                      <a:endParaRPr lang="pt-BR" sz="2000" b="0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10%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137,94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spc="-6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Total</a:t>
                      </a:r>
                      <a:r>
                        <a:rPr lang="pt-BR" sz="2000" b="0" i="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das Contribuições</a:t>
                      </a:r>
                      <a:endParaRPr lang="pt-BR" sz="2000" b="0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3650559"/>
              </p:ext>
            </p:extLst>
          </p:nvPr>
        </p:nvGraphicFramePr>
        <p:xfrm>
          <a:off x="7971518" y="5047270"/>
          <a:ext cx="3120779" cy="939219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781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9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1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 132,61</a:t>
                      </a:r>
                      <a:endParaRPr lang="pt-BR" sz="2000" b="1" i="0" u="none" strike="noStrike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Saldo total da RAS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-</a:t>
                      </a:r>
                      <a:r>
                        <a:rPr lang="pt-BR" sz="2000" b="1" i="0" u="none" strike="noStrike" spc="-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100,00</a:t>
                      </a:r>
                      <a:endParaRPr lang="pt-BR" sz="2000" b="1" i="0" u="none" strike="noStrike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</a:t>
                      </a:r>
                      <a:r>
                        <a:rPr lang="pt-BR" sz="2000" b="1" i="0" u="none" strike="noStrike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. mensal líquida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spc="-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32,61</a:t>
                      </a:r>
                      <a:endParaRPr lang="pt-BR" sz="2000" b="1" i="0" u="none" strike="noStrike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Ganho entrada (</a:t>
                      </a:r>
                      <a:r>
                        <a:rPr lang="pt-BR" sz="2000" b="1" i="0" u="none" strike="noStrike" spc="-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32,61%)</a:t>
                      </a:r>
                      <a:endParaRPr lang="pt-BR" sz="2000" b="1" i="0" u="none" strike="noStrike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7616437"/>
              </p:ext>
            </p:extLst>
          </p:nvPr>
        </p:nvGraphicFramePr>
        <p:xfrm>
          <a:off x="4647311" y="3098964"/>
          <a:ext cx="1132305" cy="620248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1132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1.368,50</a:t>
                      </a:r>
                      <a:endParaRPr lang="pt-BR" sz="2000" b="1" i="0" u="none" strike="noStrike" spc="-6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939130"/>
              </p:ext>
            </p:extLst>
          </p:nvPr>
        </p:nvGraphicFramePr>
        <p:xfrm>
          <a:off x="5977018" y="4133075"/>
          <a:ext cx="5148000" cy="626146"/>
        </p:xfrm>
        <a:graphic>
          <a:graphicData uri="http://schemas.openxmlformats.org/drawingml/2006/table">
            <a:tbl>
              <a:tblPr>
                <a:effectLst>
                  <a:reflection stA="0" endPos="0" dir="5400000" sy="-100000" algn="bl" rotWithShape="0"/>
                </a:effectLst>
              </a:tblPr>
              <a:tblGrid>
                <a:gridCol w="852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9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kern="1200" cap="none" spc="-6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27,5</a:t>
                      </a:r>
                      <a:r>
                        <a:rPr lang="pt-BR" sz="2000" b="1" i="0" u="none" strike="noStrike" spc="-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%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- </a:t>
                      </a:r>
                      <a:r>
                        <a:rPr lang="pt-BR" sz="2000" b="1" i="0" u="none" strike="noStrike" spc="-6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37,94</a:t>
                      </a:r>
                      <a:endParaRPr lang="pt-BR" sz="2000" b="1" i="0" u="none" strike="noStrike" spc="-6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2000" b="1" i="0" u="none" strike="noStrike" spc="-6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Abatimento do IRPF na fonte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spc="-60" dirty="0">
                          <a:solidFill>
                            <a:srgbClr val="142B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 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kern="1200" cap="none" spc="-6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100,00</a:t>
                      </a:r>
                      <a:endParaRPr lang="pt-BR" sz="2000" b="1" i="0" u="none" strike="noStrike" kern="1200" cap="none" spc="-6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 Rounded MT Bold"/>
                      </a:endParaRP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spc="-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 Rounded MT Bold"/>
                        </a:rPr>
                        <a:t>Contribuição mensal líquida</a:t>
                      </a:r>
                    </a:p>
                  </a:txBody>
                  <a:tcPr marL="8273" marR="8273" marT="827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Rectangle 32"/>
          <p:cNvSpPr/>
          <p:nvPr/>
        </p:nvSpPr>
        <p:spPr>
          <a:xfrm>
            <a:off x="4114453" y="55884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ＭＳ ゴシック"/>
                <a:cs typeface="ＭＳ ゴシック"/>
              </a:rPr>
              <a:t>+</a:t>
            </a:r>
            <a:endParaRPr lang="en-US" sz="2400" b="1" dirty="0"/>
          </a:p>
        </p:txBody>
      </p:sp>
      <p:sp>
        <p:nvSpPr>
          <p:cNvPr id="19" name="Rectangle 33"/>
          <p:cNvSpPr/>
          <p:nvPr/>
        </p:nvSpPr>
        <p:spPr>
          <a:xfrm>
            <a:off x="7656418" y="4986462"/>
            <a:ext cx="377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/>
                <a:cs typeface="ＭＳ ゴシック"/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ector angulado 19"/>
          <p:cNvCxnSpPr/>
          <p:nvPr/>
        </p:nvCxnSpPr>
        <p:spPr>
          <a:xfrm rot="16200000" flipV="1">
            <a:off x="3605418" y="5067018"/>
            <a:ext cx="958249" cy="681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>
            <a:endCxn id="12" idx="3"/>
          </p:cNvCxnSpPr>
          <p:nvPr/>
        </p:nvCxnSpPr>
        <p:spPr>
          <a:xfrm rot="10800000" flipV="1">
            <a:off x="4506159" y="4086063"/>
            <a:ext cx="2822692" cy="28657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6893799" y="3699276"/>
            <a:ext cx="980501" cy="3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382293" y="5384823"/>
            <a:ext cx="702000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83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4064" y="-6290"/>
            <a:ext cx="12240000" cy="64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Sugestão de contribuição </a:t>
            </a:r>
            <a:r>
              <a:rPr lang="pt-BR" sz="32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(Ficha de inscrição)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683131"/>
            <a:ext cx="11725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em curva para a esquerda 3"/>
          <p:cNvSpPr/>
          <p:nvPr/>
        </p:nvSpPr>
        <p:spPr>
          <a:xfrm rot="15038942">
            <a:off x="5513217" y="575175"/>
            <a:ext cx="660549" cy="1771196"/>
          </a:xfrm>
          <a:prstGeom prst="curvedLeftArrow">
            <a:avLst>
              <a:gd name="adj1" fmla="val 13156"/>
              <a:gd name="adj2" fmla="val 51035"/>
              <a:gd name="adj3" fmla="val 23265"/>
            </a:avLst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8624170"/>
              </p:ext>
            </p:extLst>
          </p:nvPr>
        </p:nvGraphicFramePr>
        <p:xfrm>
          <a:off x="993702" y="1861078"/>
          <a:ext cx="10204596" cy="4427996"/>
        </p:xfrm>
        <a:graphic>
          <a:graphicData uri="http://schemas.openxmlformats.org/drawingml/2006/table">
            <a:tbl>
              <a:tblPr/>
              <a:tblGrid>
                <a:gridCol w="2622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5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219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Contribuição</a:t>
                      </a:r>
                    </a:p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Vinculada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Contribuição</a:t>
                      </a:r>
                    </a:p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Facultativa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bruto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Líquido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Tx</a:t>
                      </a:r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Carreg</a:t>
                      </a:r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rtl="0" fontAlgn="b"/>
                      <a:r>
                        <a:rPr lang="pt-BR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Efetiva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3,71%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1,90%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1,28%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0,64%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0,48%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1156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1984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0,26%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/ 6,5%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 /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195,5%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76492" y="6448477"/>
            <a:ext cx="12188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b="1" spc="-70" dirty="0">
                <a:solidFill>
                  <a:schemeClr val="bg1"/>
                </a:solidFill>
                <a:ea typeface="Tahoma" panose="020B0604030504040204" pitchFamily="34" charset="0"/>
                <a:cs typeface="Arial Rounded MT Bold"/>
              </a:rPr>
              <a:t>Quanto maior a for a contribuição facultativa menor será a taxa de carregamento.</a:t>
            </a:r>
          </a:p>
        </p:txBody>
      </p:sp>
    </p:spTree>
    <p:extLst>
      <p:ext uri="{BB962C8B-B14F-4D97-AF65-F5344CB8AC3E}">
        <p14:creationId xmlns="" xmlns:p14="http://schemas.microsoft.com/office/powerpoint/2010/main" val="14148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Comparativo de rentabilidade </a:t>
            </a:r>
            <a:r>
              <a:rPr lang="pt-BR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(jan/2014 a </a:t>
            </a:r>
            <a:r>
              <a:rPr lang="pt-BR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dez/2018</a:t>
            </a:r>
            <a:r>
              <a:rPr lang="pt-BR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161975"/>
              </p:ext>
            </p:extLst>
          </p:nvPr>
        </p:nvGraphicFramePr>
        <p:xfrm>
          <a:off x="632990" y="1251000"/>
          <a:ext cx="10926021" cy="4356000"/>
        </p:xfrm>
        <a:graphic>
          <a:graphicData uri="http://schemas.openxmlformats.org/drawingml/2006/table">
            <a:tbl>
              <a:tblPr/>
              <a:tblGrid>
                <a:gridCol w="1876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815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6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RENTABILIDADE DA FUNPRESP-JUD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137,94</a:t>
                      </a:r>
                    </a:p>
                  </a:txBody>
                  <a:tcPr marL="0" marR="857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137,94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RENTABILIDADE DO CDI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Contribuições: 65 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8.619,50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-5,34</a:t>
                      </a:r>
                    </a:p>
                  </a:txBody>
                  <a:tcPr marL="0" marR="857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-37,94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Contribuições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65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6.500,31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Rentabilidade acumulada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2.729,33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132,61</a:t>
                      </a:r>
                    </a:p>
                  </a:txBody>
                  <a:tcPr marL="0" marR="857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Rentabilidade Acumulada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1.837,61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corrigido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11.348,83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corrigido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8.337,92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IRPF (10% regressiva)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-1.134,88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IRPF (15% sobre o rendimento)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-275,64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Total Líquido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10.213,94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2.151,66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Total Líquido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8.062,28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mínimo, após decorrido o prazo legal.</a:t>
                      </a:r>
                      <a:endParaRPr lang="pt-BR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857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Rentabilidade Acumulada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4.368,97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1" i="0" u="sng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corrigido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10.869,29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Taxa de carregamento efetiva: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sng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  <a:endParaRPr lang="pt-BR" sz="1800" b="1" i="0" u="sng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IRPF (15% sobre o rendimento)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-655,35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Total Líquido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10.213,94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83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Comparativo de rentabilidade </a:t>
            </a:r>
            <a:r>
              <a:rPr lang="pt-BR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(jan/2014 a </a:t>
            </a:r>
            <a:r>
              <a:rPr lang="pt-BR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dez/2018</a:t>
            </a:r>
            <a:r>
              <a:rPr lang="pt-BR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Rounded MT Bold"/>
              </a:rPr>
              <a:t>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0381661"/>
              </p:ext>
            </p:extLst>
          </p:nvPr>
        </p:nvGraphicFramePr>
        <p:xfrm>
          <a:off x="606343" y="1251000"/>
          <a:ext cx="10979315" cy="4356000"/>
        </p:xfrm>
        <a:graphic>
          <a:graphicData uri="http://schemas.openxmlformats.org/drawingml/2006/table">
            <a:tbl>
              <a:tblPr/>
              <a:tblGrid>
                <a:gridCol w="1876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93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2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815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6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RENTABILIDADE DA FUNPRESP-JUD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689,66</a:t>
                      </a:r>
                    </a:p>
                  </a:txBody>
                  <a:tcPr marL="0" marR="857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689,66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RENTABILIDADE DO CDI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Contribuições: 65 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684,32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44.480,70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-5,34</a:t>
                      </a:r>
                    </a:p>
                  </a:txBody>
                  <a:tcPr marL="0" marR="857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-189,66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Contribuições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65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32.499,71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Rentabilidade acumulada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14.084,63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684,32</a:t>
                      </a:r>
                    </a:p>
                  </a:txBody>
                  <a:tcPr marL="0" marR="857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500,00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Rentabilidade Acumulada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9.187,53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corrigido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58.565,33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corrigido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41.687,24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*IRPF </a:t>
                      </a:r>
                      <a:r>
                        <a:rPr lang="pt-BR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(10% regressiva)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-5.856,53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23,52%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*IRPF </a:t>
                      </a:r>
                      <a:r>
                        <a:rPr lang="pt-BR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(15% sobre o rendimento)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-1.378,13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Total Líquido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52.708,79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12.399,68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Total Líquido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40.309,11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mínimo, após decorrido o prazo legal.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857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Rentabilidade Acumulada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23.775,39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1" i="0" u="sng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corrigido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56.275,10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Taxa de carregamento efetiva: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sng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  <a:endParaRPr lang="pt-BR" sz="1800" b="1" i="0" u="sng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IRPF (15% sobre o rendimento)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-3.566,31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Total Líquido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52.708,79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6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Benefício Fiscal </a:t>
            </a:r>
            <a:r>
              <a:rPr lang="pt-BR" sz="3200" b="1" dirty="0">
                <a:solidFill>
                  <a:schemeClr val="bg1"/>
                </a:solidFill>
                <a:latin typeface="+mn-lt"/>
                <a:cs typeface="Arial Rounded MT Bold"/>
              </a:rPr>
              <a:t>(fase de Acumulação)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2926" y="1071205"/>
            <a:ext cx="10685188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pt-BR" sz="2300" spc="-100" dirty="0">
                <a:cs typeface="Arial Rounded MT Bold"/>
              </a:rPr>
              <a:t> Dedução de </a:t>
            </a:r>
            <a:r>
              <a:rPr lang="pt-BR" sz="2300" b="1" spc="-100" dirty="0">
                <a:cs typeface="Arial Rounded MT Bold"/>
              </a:rPr>
              <a:t>até 27,5% </a:t>
            </a:r>
            <a:r>
              <a:rPr lang="pt-BR" sz="2300" spc="-100" dirty="0">
                <a:cs typeface="Arial Rounded MT Bold"/>
              </a:rPr>
              <a:t>no IRPF sobre o valor das contribuições realizadas (declaração completa).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  <a:defRPr/>
            </a:pPr>
            <a:r>
              <a:rPr lang="pt-BR" sz="2300" spc="-100" dirty="0">
                <a:cs typeface="Arial Rounded MT Bold"/>
              </a:rPr>
              <a:t> As contribuições para o RPC, excluída a gratificação natalina, estão isentas do IRPF até o limite </a:t>
            </a:r>
            <a:r>
              <a:rPr lang="pt-BR" sz="2300" b="1" spc="-100" dirty="0">
                <a:cs typeface="Arial Rounded MT Bold"/>
              </a:rPr>
              <a:t>12%</a:t>
            </a:r>
            <a:r>
              <a:rPr lang="pt-BR" sz="2300" spc="-100" dirty="0">
                <a:cs typeface="Arial Rounded MT Bold"/>
              </a:rPr>
              <a:t> da renda bruta tributável anual.</a:t>
            </a:r>
          </a:p>
        </p:txBody>
      </p:sp>
      <p:graphicFrame>
        <p:nvGraphicFramePr>
          <p:cNvPr id="17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6887377"/>
              </p:ext>
            </p:extLst>
          </p:nvPr>
        </p:nvGraphicFramePr>
        <p:xfrm>
          <a:off x="352926" y="2423003"/>
          <a:ext cx="6693597" cy="26128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8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Renda </a:t>
                      </a: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Bruta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Tributável </a:t>
                      </a:r>
                      <a:r>
                        <a:rPr lang="pt-BR" sz="22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Anual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Contribuições </a:t>
                      </a:r>
                      <a:endParaRPr lang="pt-BR" sz="2200" b="1" spc="0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para o </a:t>
                      </a:r>
                      <a:r>
                        <a:rPr lang="pt-BR" sz="2200" b="1" spc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RPC</a:t>
                      </a:r>
                      <a:endParaRPr lang="pt-BR" sz="2200" b="1" spc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Renda </a:t>
                      </a: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Bruta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Tributável </a:t>
                      </a:r>
                      <a:r>
                        <a:rPr lang="pt-BR" sz="22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Anual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2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100.000,00</a:t>
                      </a:r>
                      <a:endParaRPr lang="pt-BR" sz="2200" b="1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(até 12%) </a:t>
                      </a:r>
                      <a:r>
                        <a:rPr lang="pt-BR" sz="22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12.000,00</a:t>
                      </a:r>
                      <a:endParaRPr lang="pt-BR" sz="2200" b="1" spc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88.000,00</a:t>
                      </a:r>
                      <a:endParaRPr lang="pt-BR" sz="2200" b="1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188">
                <a:tc>
                  <a:txBody>
                    <a:bodyPr/>
                    <a:lstStyle/>
                    <a:p>
                      <a:pPr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IRPF a pagar</a:t>
                      </a:r>
                    </a:p>
                    <a:p>
                      <a:pPr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17.067,68</a:t>
                      </a:r>
                      <a:endParaRPr lang="pt-BR" sz="2200" b="1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Incentivo Fiscal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3.300,00</a:t>
                      </a:r>
                      <a:endParaRPr lang="pt-BR" sz="2200" b="1" spc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IRPF a pagar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Rounded MT Bold"/>
                        </a:rPr>
                        <a:t>13.767,68</a:t>
                      </a:r>
                      <a:endParaRPr lang="pt-BR" sz="2200" b="1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266">
                <a:tc gridSpan="3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2200" b="1" cap="all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Desembolso efetivo:</a:t>
                      </a:r>
                      <a:r>
                        <a:rPr lang="pt-BR" sz="2200" b="1" cap="all" spc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 </a:t>
                      </a:r>
                      <a:r>
                        <a:rPr lang="pt-BR" sz="2200" b="1" cap="all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Rounded MT Bold"/>
                        </a:rPr>
                        <a:t>8.700,00</a:t>
                      </a:r>
                      <a:endParaRPr lang="pt-BR" sz="2200" b="1" cap="all" spc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 Rounded MT Bold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2685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268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CaixaDeTexto 9"/>
          <p:cNvSpPr txBox="1"/>
          <p:nvPr/>
        </p:nvSpPr>
        <p:spPr>
          <a:xfrm>
            <a:off x="202456" y="4989684"/>
            <a:ext cx="1170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200" spc="-100" dirty="0"/>
              <a:t>As deduções relativas às contribuições para as entidades de previdência complementar de </a:t>
            </a:r>
            <a:r>
              <a:rPr lang="pt-BR" sz="2200" b="1" spc="-100" dirty="0"/>
              <a:t>natureza pública</a:t>
            </a:r>
            <a:r>
              <a:rPr lang="pt-BR" sz="2200" spc="-100" dirty="0"/>
              <a:t>, desde que limitadas à alíquota de contribuição do ente público patrocinador (</a:t>
            </a:r>
            <a:r>
              <a:rPr lang="pt-BR" sz="2200" b="1" spc="-100" dirty="0"/>
              <a:t>patrocinada</a:t>
            </a:r>
            <a:r>
              <a:rPr lang="pt-BR" sz="2200" spc="-100" dirty="0"/>
              <a:t>), </a:t>
            </a:r>
            <a:r>
              <a:rPr lang="pt-BR" sz="2200" b="1" spc="-100" dirty="0"/>
              <a:t>não se sujeitam </a:t>
            </a:r>
            <a:r>
              <a:rPr lang="pt-BR" sz="2200" spc="-100" dirty="0"/>
              <a:t>ao limite conjunto de dedução de 12% do total dos rendimentos computados na determinação da base de cálculo do IRPF devido na declaração de ajuste anual </a:t>
            </a:r>
            <a:r>
              <a:rPr lang="pt-BR" spc="-100" dirty="0"/>
              <a:t>(</a:t>
            </a:r>
            <a:r>
              <a:rPr lang="pt-BR" sz="1700" b="1" spc="-100" dirty="0"/>
              <a:t>Lei 9.532/1997, art. 11, </a:t>
            </a:r>
            <a:r>
              <a:rPr lang="pt-BR" sz="1700" b="1" spc="-100" dirty="0" smtClean="0"/>
              <a:t>caput e </a:t>
            </a:r>
            <a:r>
              <a:rPr lang="pt-BR" sz="1700" b="1" spc="-100" dirty="0"/>
              <a:t>§ 6º. </a:t>
            </a:r>
            <a:r>
              <a:rPr lang="pt-BR" sz="1700" b="1" spc="-100" dirty="0">
                <a:cs typeface="Arial Rounded MT Bold"/>
              </a:rPr>
              <a:t>Perguntas e respostas RFB 2018</a:t>
            </a:r>
            <a:r>
              <a:rPr lang="pt-BR" spc="-100" dirty="0">
                <a:cs typeface="Arial Rounded MT Bold"/>
              </a:rPr>
              <a:t>).</a:t>
            </a:r>
            <a:endParaRPr lang="pt-BR" sz="2200" spc="-100" dirty="0">
              <a:cs typeface="Arial Rounded MT Bold"/>
            </a:endParaRPr>
          </a:p>
        </p:txBody>
      </p:sp>
      <p:pic>
        <p:nvPicPr>
          <p:cNvPr id="6" name="Imagem 1"/>
          <p:cNvPicPr>
            <a:picLocks/>
          </p:cNvPicPr>
          <p:nvPr/>
        </p:nvPicPr>
        <p:blipFill>
          <a:blip r:embed="rId2" cstate="print"/>
          <a:srcRect l="24878" t="22597" r="12098" b="18635"/>
          <a:stretch>
            <a:fillRect/>
          </a:stretch>
        </p:blipFill>
        <p:spPr bwMode="auto">
          <a:xfrm>
            <a:off x="7629098" y="2419646"/>
            <a:ext cx="4158972" cy="257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354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-24064" y="-9522"/>
            <a:ext cx="12240000" cy="108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Opções de tributação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Arial Rounded MT Bold"/>
              </a:rPr>
              <a:t>(fase de recebimento de Benefícios e/ou do </a:t>
            </a:r>
            <a:r>
              <a:rPr lang="pt-BR" sz="3200" b="1" dirty="0" smtClean="0">
                <a:solidFill>
                  <a:schemeClr val="bg1"/>
                </a:solidFill>
                <a:latin typeface="+mn-lt"/>
                <a:cs typeface="Arial Rounded MT Bold"/>
              </a:rPr>
              <a:t>Resgate)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aixaDeTexto 32"/>
          <p:cNvSpPr txBox="1"/>
          <p:nvPr/>
        </p:nvSpPr>
        <p:spPr>
          <a:xfrm>
            <a:off x="322745" y="1525563"/>
            <a:ext cx="777600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146685" algn="just">
              <a:spcBef>
                <a:spcPts val="0"/>
              </a:spcBef>
              <a:spcAft>
                <a:spcPts val="1200"/>
              </a:spcAft>
              <a:tabLst>
                <a:tab pos="173990" algn="l"/>
              </a:tabLst>
            </a:pPr>
            <a:r>
              <a:rPr lang="pt-BR" sz="2800" spc="-100" dirty="0">
                <a:cs typeface="Arial Rounded MT Bold"/>
              </a:rPr>
              <a:t>Na ficha de inscrição é formalizada a OPÇÃO:</a:t>
            </a:r>
            <a:endParaRPr lang="pt-BR" sz="2800" kern="0" spc="-100" dirty="0">
              <a:cs typeface="Arial Rounded MT Bold"/>
            </a:endParaRPr>
          </a:p>
          <a:p>
            <a:pPr marL="0" algn="just">
              <a:spcBef>
                <a:spcPts val="1800"/>
              </a:spcBef>
              <a:spcAft>
                <a:spcPts val="0"/>
              </a:spcAft>
              <a:buFont typeface="Wingdings" charset="2"/>
              <a:buChar char="ü"/>
              <a:tabLst>
                <a:tab pos="231140" algn="l"/>
              </a:tabLst>
            </a:pPr>
            <a:r>
              <a:rPr lang="pt-BR" sz="2800" spc="-100" dirty="0">
                <a:cs typeface="Arial Rounded MT Bold"/>
              </a:rPr>
              <a:t> Regime de tributação </a:t>
            </a:r>
            <a:r>
              <a:rPr lang="pt-BR" sz="2800" b="1" spc="-100" dirty="0">
                <a:cs typeface="Arial Rounded MT Bold"/>
              </a:rPr>
              <a:t>REGRESSIVO</a:t>
            </a:r>
            <a:r>
              <a:rPr lang="pt-BR" sz="2800" spc="-100" dirty="0">
                <a:cs typeface="Arial Rounded MT Bold"/>
              </a:rPr>
              <a:t> ou</a:t>
            </a:r>
          </a:p>
          <a:p>
            <a:pPr marL="0" algn="just">
              <a:spcBef>
                <a:spcPts val="600"/>
              </a:spcBef>
              <a:spcAft>
                <a:spcPts val="0"/>
              </a:spcAft>
              <a:buFont typeface="Wingdings" charset="2"/>
              <a:buChar char="ü"/>
              <a:tabLst>
                <a:tab pos="591185" algn="l"/>
              </a:tabLst>
            </a:pPr>
            <a:r>
              <a:rPr lang="pt-BR" sz="2800" spc="-100" dirty="0">
                <a:cs typeface="Arial Rounded MT Bold"/>
              </a:rPr>
              <a:t> Regime de tributação </a:t>
            </a:r>
            <a:r>
              <a:rPr lang="pt-BR" sz="2800" b="1" spc="-100" dirty="0">
                <a:cs typeface="Arial Rounded MT Bold"/>
              </a:rPr>
              <a:t>PROGRESSIVO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tabLst>
                <a:tab pos="445770" algn="l"/>
              </a:tabLst>
            </a:pPr>
            <a:endParaRPr lang="pt-BR" sz="2400" spc="-100" dirty="0">
              <a:cs typeface="Arial Rounded MT Bold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pt-BR" sz="2400" spc="-100" dirty="0">
                <a:cs typeface="Arial Rounded MT Bold"/>
              </a:rPr>
              <a:t>A opção pode ocorrer até o último dia útil do mês seguinte ao da inscrição. Em caso de ausência de opção, haverá o enquadramento </a:t>
            </a:r>
            <a:r>
              <a:rPr lang="pt-BR" sz="2400" b="1" spc="-100" dirty="0">
                <a:cs typeface="Arial Rounded MT Bold"/>
              </a:rPr>
              <a:t>automático</a:t>
            </a:r>
            <a:r>
              <a:rPr lang="pt-BR" sz="2400" spc="-100" dirty="0">
                <a:cs typeface="Arial Rounded MT Bold"/>
              </a:rPr>
              <a:t> no regime de tributação </a:t>
            </a:r>
            <a:r>
              <a:rPr lang="pt-BR" sz="2400" b="1" spc="-100" dirty="0">
                <a:cs typeface="Arial Rounded MT Bold"/>
              </a:rPr>
              <a:t>PROGRESSIVO</a:t>
            </a:r>
            <a:r>
              <a:rPr lang="pt-BR" sz="2400" spc="-100" dirty="0">
                <a:cs typeface="Arial Rounded MT Bold"/>
              </a:rPr>
              <a:t>.</a:t>
            </a:r>
            <a:endParaRPr lang="pt-BR" sz="2400" b="1" spc="-100" dirty="0">
              <a:cs typeface="Arial Rounded MT Bold"/>
            </a:endParaRPr>
          </a:p>
          <a:p>
            <a:pPr marL="0" algn="just">
              <a:spcBef>
                <a:spcPts val="0"/>
              </a:spcBef>
              <a:spcAft>
                <a:spcPts val="600"/>
              </a:spcAft>
              <a:tabLst>
                <a:tab pos="445770" algn="l"/>
              </a:tabLst>
            </a:pPr>
            <a:endParaRPr lang="pt-BR" sz="2000" spc="-100" dirty="0">
              <a:ea typeface="Verdana" panose="020B0604030504040204" pitchFamily="34" charset="0"/>
              <a:cs typeface="Arial Rounded MT Bold"/>
            </a:endParaRPr>
          </a:p>
          <a:p>
            <a:pPr lvl="0" algn="ctr">
              <a:tabLst>
                <a:tab pos="445770" algn="l"/>
              </a:tabLst>
            </a:pPr>
            <a:r>
              <a:rPr lang="pt-BR" sz="2800" spc="-100" dirty="0">
                <a:cs typeface="Arial Rounded MT Bold"/>
              </a:rPr>
              <a:t>Essa escolha é </a:t>
            </a:r>
          </a:p>
          <a:p>
            <a:pPr lvl="0" algn="ctr">
              <a:tabLst>
                <a:tab pos="445770" algn="l"/>
              </a:tabLst>
            </a:pPr>
            <a:r>
              <a:rPr lang="pt-BR" sz="2800" b="1" spc="-100" dirty="0">
                <a:cs typeface="Arial Rounded MT Bold"/>
              </a:rPr>
              <a:t>DEFINITIVA</a:t>
            </a:r>
            <a:r>
              <a:rPr lang="pt-BR" sz="2800" spc="-100" dirty="0">
                <a:cs typeface="Arial Rounded MT Bold"/>
              </a:rPr>
              <a:t> e </a:t>
            </a:r>
            <a:r>
              <a:rPr lang="pt-BR" sz="2800" b="1" spc="-100" dirty="0">
                <a:cs typeface="Arial Rounded MT Bold"/>
              </a:rPr>
              <a:t>IRRETRATÁVEL</a:t>
            </a:r>
            <a:endParaRPr lang="pt-BR" sz="2400" spc="-100" dirty="0">
              <a:ea typeface="Verdana" panose="020B0604030504040204" pitchFamily="34" charset="0"/>
              <a:cs typeface="Arial Rounded MT Bold"/>
            </a:endParaRPr>
          </a:p>
        </p:txBody>
      </p:sp>
      <p:pic>
        <p:nvPicPr>
          <p:cNvPr id="16" name="Imagem 12"/>
          <p:cNvPicPr>
            <a:picLocks/>
          </p:cNvPicPr>
          <p:nvPr/>
        </p:nvPicPr>
        <p:blipFill>
          <a:blip r:embed="rId2" cstate="print"/>
          <a:srcRect l="13960" r="20386"/>
          <a:stretch>
            <a:fillRect/>
          </a:stretch>
        </p:blipFill>
        <p:spPr bwMode="auto">
          <a:xfrm>
            <a:off x="8242475" y="1569253"/>
            <a:ext cx="360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6745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-24064" y="-6290"/>
            <a:ext cx="12240000" cy="720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+mn-lt"/>
                <a:cs typeface="Arial Rounded MT Bold"/>
              </a:rPr>
              <a:t>Tabelas de tributação do IRPF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tângulo 43"/>
          <p:cNvSpPr/>
          <p:nvPr/>
        </p:nvSpPr>
        <p:spPr>
          <a:xfrm>
            <a:off x="6690015" y="1022021"/>
            <a:ext cx="527814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-100" dirty="0">
                <a:ln w="19050">
                  <a:noFill/>
                  <a:prstDash val="solid"/>
                </a:ln>
                <a:cs typeface="Arial Rounded MT Bold"/>
              </a:rPr>
              <a:t>Tabela Regressiva</a:t>
            </a:r>
          </a:p>
        </p:txBody>
      </p:sp>
      <p:pic>
        <p:nvPicPr>
          <p:cNvPr id="16" name="Imagem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93" y="1644029"/>
            <a:ext cx="2304000" cy="2218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30"/>
          <p:cNvSpPr txBox="1"/>
          <p:nvPr/>
        </p:nvSpPr>
        <p:spPr>
          <a:xfrm>
            <a:off x="6640160" y="4020838"/>
            <a:ext cx="532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Não é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 permitido deduzir os gastos com saúde, educação e dependentes dos rendimentos</a:t>
            </a:r>
          </a:p>
        </p:txBody>
      </p:sp>
      <p:pic>
        <p:nvPicPr>
          <p:cNvPr id="18" name="Imagem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1" y="1530026"/>
            <a:ext cx="1779528" cy="2805813"/>
          </a:xfrm>
          <a:prstGeom prst="rect">
            <a:avLst/>
          </a:prstGeom>
        </p:spPr>
      </p:pic>
      <p:sp>
        <p:nvSpPr>
          <p:cNvPr id="19" name="Retângulo 6"/>
          <p:cNvSpPr/>
          <p:nvPr/>
        </p:nvSpPr>
        <p:spPr>
          <a:xfrm>
            <a:off x="408361" y="1022021"/>
            <a:ext cx="55080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-100" dirty="0">
                <a:ln w="19050">
                  <a:noFill/>
                  <a:prstDash val="solid"/>
                </a:ln>
                <a:cs typeface="Arial Rounded MT Bold"/>
              </a:rPr>
              <a:t>Tabela Progressiva</a:t>
            </a:r>
          </a:p>
        </p:txBody>
      </p:sp>
      <p:sp>
        <p:nvSpPr>
          <p:cNvPr id="20" name="CaixaDeTexto 31"/>
          <p:cNvSpPr txBox="1"/>
          <p:nvPr/>
        </p:nvSpPr>
        <p:spPr>
          <a:xfrm>
            <a:off x="447550" y="4005471"/>
            <a:ext cx="5508000" cy="12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É </a:t>
            </a:r>
            <a:r>
              <a:rPr lang="pt-BR" sz="2400" spc="-100" dirty="0">
                <a:solidFill>
                  <a:schemeClr val="tx1">
                    <a:lumMod val="95000"/>
                    <a:lumOff val="5000"/>
                  </a:schemeClr>
                </a:solidFill>
                <a:cs typeface="Arial Rounded MT Bold"/>
              </a:rPr>
              <a:t>permitido deduzir os gastos com saúde, educação e dependentes dos rendimentos</a:t>
            </a:r>
          </a:p>
          <a:p>
            <a:pPr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76213" algn="l"/>
              </a:tabLst>
              <a:defRPr/>
            </a:pPr>
            <a:r>
              <a:rPr lang="pt-BR" sz="2000" spc="-100" dirty="0">
                <a:cs typeface="Arial Rounded MT Bold"/>
              </a:rPr>
              <a:t>A mesma aplicada na fase ativa (sobre os rendimentos)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9735797"/>
              </p:ext>
            </p:extLst>
          </p:nvPr>
        </p:nvGraphicFramePr>
        <p:xfrm>
          <a:off x="1907926" y="1619964"/>
          <a:ext cx="4011787" cy="23400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959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Renda acima de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4.664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27,5%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3.751 </a:t>
                      </a:r>
                      <a:r>
                        <a:rPr lang="pt-BR" sz="2000" b="1" dirty="0">
                          <a:effectLst/>
                          <a:latin typeface="+mn-lt"/>
                        </a:rPr>
                        <a:t>até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4.664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22,5%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2.826 </a:t>
                      </a:r>
                      <a:r>
                        <a:rPr lang="pt-BR" sz="2000" b="1" dirty="0">
                          <a:effectLst/>
                          <a:latin typeface="+mn-lt"/>
                        </a:rPr>
                        <a:t>até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3.751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15,0%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1.903 </a:t>
                      </a:r>
                      <a:r>
                        <a:rPr lang="pt-BR" sz="2000" b="1" dirty="0">
                          <a:effectLst/>
                          <a:latin typeface="+mn-lt"/>
                        </a:rPr>
                        <a:t>até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2.826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7,5%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até </a:t>
                      </a:r>
                      <a:r>
                        <a:rPr lang="pt-BR" sz="2000" b="1" dirty="0" smtClean="0">
                          <a:effectLst/>
                          <a:latin typeface="+mn-lt"/>
                        </a:rPr>
                        <a:t>1.903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0,0%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6537011"/>
              </p:ext>
            </p:extLst>
          </p:nvPr>
        </p:nvGraphicFramePr>
        <p:xfrm>
          <a:off x="6690015" y="1593070"/>
          <a:ext cx="3681206" cy="23774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439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até 2 anos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35%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2 a 4 anos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30%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4 a 6 anos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25%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6 a 8 anos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20%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de 8 a 10 anos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+mn-lt"/>
                        </a:rPr>
                        <a:t>15%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mais</a:t>
                      </a:r>
                      <a:r>
                        <a:rPr lang="pt-BR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</a:t>
                      </a:r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 anos</a:t>
                      </a:r>
                      <a:endParaRPr lang="pt-B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10%</a:t>
                      </a:r>
                      <a:endParaRPr lang="pt-B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ahoma"/>
                      </a:endParaRPr>
                    </a:p>
                  </a:txBody>
                  <a:tcPr marL="121920" marR="1219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3494315" y="5490731"/>
            <a:ext cx="5203371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  <a:ea typeface="Calibri" panose="020F0502020204030204" pitchFamily="34" charset="0"/>
              </a:rPr>
              <a:t>Assista os seguintes vídeos:</a:t>
            </a:r>
          </a:p>
          <a:p>
            <a:pPr algn="ctr">
              <a:spcAft>
                <a:spcPts val="0"/>
              </a:spcAft>
            </a:pPr>
            <a:r>
              <a:rPr lang="pt-BR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https</a:t>
            </a:r>
            <a:r>
              <a:rPr lang="pt-BR" b="1" dirty="0">
                <a:solidFill>
                  <a:schemeClr val="bg1"/>
                </a:solidFill>
                <a:ea typeface="Calibri" panose="020F0502020204030204" pitchFamily="34" charset="0"/>
              </a:rPr>
              <a:t>://</a:t>
            </a:r>
            <a:r>
              <a:rPr lang="pt-BR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www.youtube.com/watch?v=HvL3dMSbBqE</a:t>
            </a:r>
            <a:r>
              <a:rPr lang="pt-BR" b="1" dirty="0">
                <a:solidFill>
                  <a:schemeClr val="bg1"/>
                </a:solidFill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ea typeface="Calibri" panose="020F0502020204030204" pitchFamily="34" charset="0"/>
              </a:rPr>
              <a:t>https://www.youtube.com/watch?v=dhStx9pfBzo</a:t>
            </a:r>
            <a:endParaRPr lang="pt-BR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1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062"/>
            <a:ext cx="12204000" cy="6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5"/>
          <p:cNvSpPr txBox="1"/>
          <p:nvPr/>
        </p:nvSpPr>
        <p:spPr>
          <a:xfrm>
            <a:off x="19050" y="314402"/>
            <a:ext cx="5682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sap@funprespjud.com.br</a:t>
            </a:r>
          </a:p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simular@funprespjud.com.br</a:t>
            </a:r>
            <a:endParaRPr lang="pt-B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Rounded MT Bold"/>
            </a:endParaRPr>
          </a:p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 </a:t>
            </a:r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(61) </a:t>
            </a:r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3217-6598</a:t>
            </a:r>
            <a:endParaRPr lang="pt-B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Rounded MT Bold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537270" y="222069"/>
            <a:ext cx="4654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NOSSO PRESENTE É 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CUIDAR DO SEU FUTURO</a:t>
            </a:r>
          </a:p>
        </p:txBody>
      </p:sp>
    </p:spTree>
    <p:extLst>
      <p:ext uri="{BB962C8B-B14F-4D97-AF65-F5344CB8AC3E}">
        <p14:creationId xmlns="" xmlns:p14="http://schemas.microsoft.com/office/powerpoint/2010/main" val="9948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Percentuais de contribuição (Inativos)</a:t>
            </a:r>
            <a:endParaRPr lang="pt-BR" sz="3600" dirty="0"/>
          </a:p>
        </p:txBody>
      </p:sp>
      <p:sp>
        <p:nvSpPr>
          <p:cNvPr id="16" name="Texto Explicativo 1 15"/>
          <p:cNvSpPr/>
          <p:nvPr/>
        </p:nvSpPr>
        <p:spPr>
          <a:xfrm flipH="1">
            <a:off x="1251873" y="4895799"/>
            <a:ext cx="1008000" cy="792000"/>
          </a:xfrm>
          <a:prstGeom prst="borderCallout1">
            <a:avLst>
              <a:gd name="adj1" fmla="val -2520"/>
              <a:gd name="adj2" fmla="val 49848"/>
              <a:gd name="adj3" fmla="val -72561"/>
              <a:gd name="adj4" fmla="val 50581"/>
            </a:avLst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Pagar mais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2155015"/>
              </p:ext>
            </p:extLst>
          </p:nvPr>
        </p:nvGraphicFramePr>
        <p:xfrm>
          <a:off x="176257" y="3001669"/>
          <a:ext cx="3057524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312"/>
                <a:gridCol w="1103312"/>
                <a:gridCol w="850900"/>
              </a:tblGrid>
              <a:tr h="307097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39.000,01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...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22,0%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7097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39.000,00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19,0%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7097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10.000,01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16,5%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7097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5.839,46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14,5%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7506712"/>
              </p:ext>
            </p:extLst>
          </p:nvPr>
        </p:nvGraphicFramePr>
        <p:xfrm>
          <a:off x="287431" y="1196354"/>
          <a:ext cx="11617138" cy="1419225"/>
        </p:xfrm>
        <a:graphic>
          <a:graphicData uri="http://schemas.openxmlformats.org/drawingml/2006/table">
            <a:tbl>
              <a:tblPr/>
              <a:tblGrid>
                <a:gridCol w="4216210"/>
                <a:gridCol w="996950"/>
                <a:gridCol w="881063"/>
                <a:gridCol w="1049338"/>
                <a:gridCol w="760413"/>
                <a:gridCol w="881063"/>
                <a:gridCol w="1143000"/>
                <a:gridCol w="1049338"/>
                <a:gridCol w="639763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Ministro do STF e PGR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39.293,32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33.453,86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17,72%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5.927,80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8.306,15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25.059,37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63,8%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Ministro e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Subprocurador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37.328,65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31.489,19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17,61%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5.545,72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7.870,94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23.911,99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64,1%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Desembargador, Procurador e Proc. Regional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35.462,22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29.622,76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17,52%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5.191,10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7.455,19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22.815,93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64,3%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Juiz/Procurador da República e Promotor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33.689,11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27.849,65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17,43%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4.854,21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7.060,23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21.774,67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64,6%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Juiz Substituto e Promotor Adjunto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32.004,65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26.165,19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17,33%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4.534,16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6.685,02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20.785,48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64,9%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0515341"/>
              </p:ext>
            </p:extLst>
          </p:nvPr>
        </p:nvGraphicFramePr>
        <p:xfrm>
          <a:off x="3269703" y="2995502"/>
          <a:ext cx="8815008" cy="2270760"/>
        </p:xfrm>
        <a:graphic>
          <a:graphicData uri="http://schemas.openxmlformats.org/drawingml/2006/table">
            <a:tbl>
              <a:tblPr/>
              <a:tblGrid>
                <a:gridCol w="964819"/>
                <a:gridCol w="203200"/>
                <a:gridCol w="303212"/>
                <a:gridCol w="996950"/>
                <a:gridCol w="881063"/>
                <a:gridCol w="996950"/>
                <a:gridCol w="755650"/>
                <a:gridCol w="881063"/>
                <a:gridCol w="1143000"/>
                <a:gridCol w="1049338"/>
                <a:gridCol w="639763"/>
              </a:tblGrid>
              <a:tr h="2424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ANALISTA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18.701,52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12.862,06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15,85%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2.039,03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3.712,82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12.949,67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69,2%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17.114,55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11.275,09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15,76%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1.777,18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3.348,41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11.988,96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70,1%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14.386,04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8.546,58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15,53%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1.326,97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2.721,88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10.337,19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71,9%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12.455,30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6.615,84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15,24%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1.008,40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2.278,53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9.168,37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73,6%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TÉCNICO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11.398,38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5.558,92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15,00%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834,01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2.035,84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8.528,54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74,8%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10.431,13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4.591,67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14,80%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679,72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1.812,27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7.939,14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8.768,15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2.928,69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14,50%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424,66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1.425,09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6.918,40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78,9%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7.591,37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5.839,46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1.751,91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14,50%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254,03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1.148,40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6.188,94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81,5%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TRANSIÇÃO DA PEC 6/2019 </a:t>
            </a:r>
            <a:r>
              <a:rPr lang="pt-BR" sz="4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(servidor com deficiência)</a:t>
            </a:r>
            <a:endParaRPr lang="pt-BR" sz="36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6696411"/>
              </p:ext>
            </p:extLst>
          </p:nvPr>
        </p:nvGraphicFramePr>
        <p:xfrm>
          <a:off x="3486000" y="1433667"/>
          <a:ext cx="5220000" cy="2383155"/>
        </p:xfrm>
        <a:graphic>
          <a:graphicData uri="http://schemas.openxmlformats.org/drawingml/2006/table">
            <a:tbl>
              <a:tblPr/>
              <a:tblGrid>
                <a:gridCol w="2714388"/>
                <a:gridCol w="2505612"/>
              </a:tblGrid>
              <a:tr h="3722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0" dirty="0" smtClean="0">
                          <a:solidFill>
                            <a:srgbClr val="FFFF00"/>
                          </a:solidFill>
                        </a:rPr>
                        <a:t>Grau</a:t>
                      </a:r>
                      <a:r>
                        <a:rPr lang="pt-BR" sz="2400" b="1" spc="0" baseline="0" dirty="0" smtClean="0">
                          <a:solidFill>
                            <a:srgbClr val="FFFF00"/>
                          </a:solidFill>
                        </a:rPr>
                        <a:t> da deficiência</a:t>
                      </a:r>
                      <a:endParaRPr lang="pt-BR" sz="2400" b="1" spc="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rgbClr val="FFFF00"/>
                          </a:solidFill>
                          <a:latin typeface="Calibri"/>
                        </a:rPr>
                        <a:t>Homem e Mulher</a:t>
                      </a:r>
                      <a:endParaRPr lang="pt-BR" sz="2400" b="1" i="0" u="none" strike="noStrike" spc="0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Leve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35* </a:t>
                      </a:r>
                      <a:r>
                        <a:rPr lang="pt-BR" sz="2400" b="0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anos</a:t>
                      </a:r>
                      <a:endParaRPr lang="pt-BR" sz="2400" b="0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Moderada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25* </a:t>
                      </a:r>
                      <a:r>
                        <a:rPr lang="pt-BR" sz="2400" b="0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Grave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20* </a:t>
                      </a:r>
                      <a:r>
                        <a:rPr lang="pt-BR" sz="2400" b="0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0376"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spc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spc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Serviço Público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 </a:t>
                      </a:r>
                      <a:r>
                        <a:rPr lang="pt-BR" sz="2400" b="0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>
                          <a:solidFill>
                            <a:schemeClr val="bg1"/>
                          </a:solidFill>
                          <a:latin typeface="Calibri"/>
                        </a:rPr>
                        <a:t>Cargo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5 </a:t>
                      </a:r>
                      <a:r>
                        <a:rPr lang="pt-BR" sz="2400" b="0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768000" y="4446062"/>
            <a:ext cx="10656000" cy="163121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b="1" kern="0" spc="-40" dirty="0" smtClean="0"/>
              <a:t>ingresso no SP até </a:t>
            </a:r>
            <a:r>
              <a:rPr lang="pt-BR" sz="2000" b="1" kern="0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31/12/2003</a:t>
            </a:r>
            <a:r>
              <a:rPr lang="pt-BR" sz="2000" b="1" kern="0" spc="-40" dirty="0" smtClean="0"/>
              <a:t>:</a:t>
            </a:r>
            <a:r>
              <a:rPr lang="pt-BR" sz="2000" b="1" kern="0" spc="-40" dirty="0" smtClean="0">
                <a:solidFill>
                  <a:srgbClr val="002060"/>
                </a:solidFill>
              </a:rPr>
              <a:t> </a:t>
            </a:r>
            <a:r>
              <a:rPr lang="pt-BR" sz="2000" b="1" kern="0" spc="-40" dirty="0" smtClean="0"/>
              <a:t>integralidade/paridade </a:t>
            </a:r>
            <a:r>
              <a:rPr lang="pt-BR" sz="2000" kern="0" spc="-40" dirty="0" smtClean="0"/>
              <a:t>(será considerado na apuração da remuneração a variação na carga horária e na vantagens permanentes, últimos 10 anos, e nas vantagens pessoais e de caráter individual, 1/30 por ano de recebimento)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b="1" kern="0" spc="-40" dirty="0" smtClean="0"/>
              <a:t>ingresso no SP até </a:t>
            </a:r>
            <a:r>
              <a:rPr lang="pt-BR" sz="2000" b="1" kern="0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2000" b="1" kern="0" spc="-4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Funpresps</a:t>
            </a:r>
            <a:r>
              <a:rPr lang="pt-BR" sz="2000" b="1" kern="0" spc="-40" dirty="0" smtClean="0"/>
              <a:t>: 100% </a:t>
            </a:r>
            <a:r>
              <a:rPr lang="pt-BR" sz="2000" b="1" kern="0" spc="-40" dirty="0"/>
              <a:t>da média aritmética simples dos </a:t>
            </a:r>
            <a:r>
              <a:rPr lang="pt-BR" sz="2000" b="1" kern="0" spc="-40" dirty="0" smtClean="0"/>
              <a:t>100%</a:t>
            </a:r>
            <a:endParaRPr lang="pt-BR" sz="2000" kern="0" spc="-40" dirty="0" smtClean="0"/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b="1" kern="0" spc="-40" dirty="0" smtClean="0"/>
              <a:t>Após as </a:t>
            </a:r>
            <a:r>
              <a:rPr lang="pt-BR" sz="2000" b="1" kern="0" spc="-4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Funpresps</a:t>
            </a:r>
            <a:r>
              <a:rPr lang="pt-BR" sz="2000" b="1" kern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kern="0" spc="-40" dirty="0" smtClean="0"/>
              <a:t>ou</a:t>
            </a:r>
            <a:r>
              <a:rPr lang="pt-BR" sz="2000" b="1" kern="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kern="0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migrados</a:t>
            </a:r>
            <a:r>
              <a:rPr lang="pt-BR" sz="2000" b="1" kern="0" spc="-40" dirty="0" smtClean="0"/>
              <a:t>: 100% </a:t>
            </a:r>
            <a:r>
              <a:rPr lang="pt-BR" sz="2000" b="1" kern="0" spc="-40" dirty="0"/>
              <a:t>da média aritmética </a:t>
            </a:r>
            <a:r>
              <a:rPr lang="pt-BR" sz="2000" b="1" kern="0" spc="-40" dirty="0" smtClean="0"/>
              <a:t>simples, </a:t>
            </a:r>
            <a:r>
              <a:rPr lang="pt-BR" sz="2000" u="sng" kern="0" spc="-40" dirty="0" smtClean="0"/>
              <a:t>limita ao teto do RPGS</a:t>
            </a:r>
            <a:r>
              <a:rPr lang="pt-BR" sz="2000" b="1" kern="0" spc="-40" dirty="0" smtClean="0"/>
              <a:t>, </a:t>
            </a:r>
            <a:r>
              <a:rPr lang="pt-BR" sz="2000" b="1" kern="0" spc="-40" dirty="0"/>
              <a:t>dos 100</a:t>
            </a:r>
            <a:r>
              <a:rPr lang="pt-BR" sz="2000" b="1" kern="0" spc="-40" dirty="0" smtClean="0"/>
              <a:t>%</a:t>
            </a:r>
            <a:endParaRPr lang="pt-BR" sz="2000" kern="0" spc="-4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692049" y="6505882"/>
            <a:ext cx="1105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pc="-50" dirty="0" smtClean="0">
                <a:solidFill>
                  <a:schemeClr val="bg1"/>
                </a:solidFill>
              </a:rPr>
              <a:t>*Possibilidade de ajuste proporcional, considerando o TC sem deficiência ou com deficiência em grau diferente</a:t>
            </a:r>
            <a:endParaRPr lang="pt-BR" spc="-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2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Regras da PEC 6/2019</a:t>
            </a:r>
            <a:endParaRPr lang="pt-BR" sz="36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6696411"/>
              </p:ext>
            </p:extLst>
          </p:nvPr>
        </p:nvGraphicFramePr>
        <p:xfrm>
          <a:off x="289115" y="1581150"/>
          <a:ext cx="11284575" cy="3695700"/>
        </p:xfrm>
        <a:graphic>
          <a:graphicData uri="http://schemas.openxmlformats.org/drawingml/2006/table">
            <a:tbl>
              <a:tblPr/>
              <a:tblGrid>
                <a:gridCol w="1953680"/>
                <a:gridCol w="3792726"/>
                <a:gridCol w="5538169"/>
              </a:tblGrid>
              <a:tr h="3722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50" dirty="0" smtClean="0">
                          <a:solidFill>
                            <a:srgbClr val="FFFF00"/>
                          </a:solidFill>
                          <a:latin typeface="+mn-lt"/>
                        </a:rPr>
                        <a:t>Aposentadoria</a:t>
                      </a:r>
                      <a:endParaRPr lang="pt-BR" sz="2400" b="1" spc="-50" dirty="0" smtClean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rgbClr val="FFFF00"/>
                          </a:solidFill>
                          <a:latin typeface="+mn-lt"/>
                        </a:rPr>
                        <a:t>Homem e Mulher</a:t>
                      </a:r>
                      <a:endParaRPr lang="pt-BR" sz="2400" b="1" i="0" u="none" strike="noStrike" spc="-5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rgbClr val="FFFF00"/>
                          </a:solidFill>
                          <a:latin typeface="+mn-lt"/>
                        </a:rPr>
                        <a:t>Regra</a:t>
                      </a:r>
                      <a:r>
                        <a:rPr lang="pt-BR" sz="2400" b="1" i="0" u="none" strike="noStrike" spc="-50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de cálculo</a:t>
                      </a:r>
                      <a:endParaRPr lang="pt-BR" sz="2400" b="1" i="0" u="none" strike="noStrike" spc="-5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Incapacidade</a:t>
                      </a:r>
                      <a:r>
                        <a:rPr lang="pt-BR" sz="2400" b="1" i="0" u="none" strike="noStrike" spc="-5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permanente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Acidente</a:t>
                      </a:r>
                      <a:r>
                        <a:rPr lang="pt-BR" sz="2400" b="1" i="0" u="none" strike="noStrike" spc="-5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trabalho, doenças profissionais ou do trabalho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100% da média aritmética simples dos 100%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 vMerge="1"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Outras</a:t>
                      </a:r>
                      <a:endParaRPr lang="pt-BR" sz="2400" b="1" i="0" u="none" strike="noStrike" spc="-5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0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60% da média aritmética simples dos 100%, acrescido de 2% a cada ano de contribuição, que exceder a 20 anos de contribuição</a:t>
                      </a:r>
                      <a:endParaRPr lang="pt-BR" sz="2400" b="1" i="0" u="none" strike="noStrike" spc="-5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Compulsória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Aos 75 anos de idade</a:t>
                      </a:r>
                      <a:endParaRPr lang="pt-BR" sz="2400" b="1" i="0" u="none" strike="noStrike" spc="-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0" spc="-50" dirty="0" smtClean="0">
                          <a:solidFill>
                            <a:schemeClr val="bg1"/>
                          </a:solidFill>
                          <a:latin typeface="+mn-lt"/>
                        </a:rPr>
                        <a:t>60% da média aritmética simples dos 100%, acrescido de 2% a cada ano de contribuição, que exceder a 20 anos de contribuição </a:t>
                      </a:r>
                      <a:r>
                        <a:rPr lang="pt-BR" sz="2400" b="1" kern="0" spc="-50" dirty="0" smtClean="0">
                          <a:solidFill>
                            <a:srgbClr val="FFFF00"/>
                          </a:solidFill>
                          <a:latin typeface="+mn-lt"/>
                        </a:rPr>
                        <a:t>(Resultado</a:t>
                      </a:r>
                      <a:r>
                        <a:rPr lang="pt-BR" sz="2400" b="1" kern="0" spc="-50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x TC/</a:t>
                      </a:r>
                      <a:r>
                        <a:rPr lang="pt-BR" sz="2400" b="1" kern="1200" spc="-5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20, limitado a um inteiro) </a:t>
                      </a:r>
                      <a:endParaRPr lang="pt-BR" sz="2400" b="1" i="0" u="none" strike="noStrike" spc="-5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92049" y="6505882"/>
            <a:ext cx="1105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pc="-50" dirty="0" smtClean="0">
                <a:solidFill>
                  <a:schemeClr val="bg1"/>
                </a:solidFill>
              </a:rPr>
              <a:t>*Possibilidade de ajuste proporcional, considerando o TC sem deficiência ou com deficiência em grau diferente</a:t>
            </a:r>
            <a:endParaRPr lang="pt-BR" spc="-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2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0800000" flipV="1">
            <a:off x="-12000" y="-27305"/>
            <a:ext cx="12204000" cy="720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TRANSIÇÃO DA PEC 6/2019 </a:t>
            </a:r>
            <a:r>
              <a:rPr lang="pt-BR" sz="4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(pensão por morte)</a:t>
            </a:r>
            <a:endParaRPr lang="pt-BR" sz="36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3587053"/>
              </p:ext>
            </p:extLst>
          </p:nvPr>
        </p:nvGraphicFramePr>
        <p:xfrm>
          <a:off x="977670" y="1433667"/>
          <a:ext cx="10236661" cy="3358515"/>
        </p:xfrm>
        <a:graphic>
          <a:graphicData uri="http://schemas.openxmlformats.org/drawingml/2006/table">
            <a:tbl>
              <a:tblPr/>
              <a:tblGrid>
                <a:gridCol w="2107946"/>
                <a:gridCol w="5707079"/>
                <a:gridCol w="2421636"/>
              </a:tblGrid>
              <a:tr h="3722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Óbito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Base do</a:t>
                      </a:r>
                      <a:r>
                        <a:rPr lang="pt-BR" sz="2400" b="1" i="0" u="none" strike="noStrike" spc="0" baseline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 cálculo</a:t>
                      </a:r>
                      <a:endParaRPr lang="pt-BR" sz="2400" b="1" i="0" u="none" strike="noStrike" spc="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Proporção</a:t>
                      </a:r>
                      <a:endParaRPr lang="pt-BR" sz="2400" b="1" i="0" u="none" strike="noStrike" spc="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Inatividade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Totalidade dos proventos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100%</a:t>
                      </a:r>
                      <a:r>
                        <a:rPr lang="pt-BR" sz="2400" b="1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até o teto</a:t>
                      </a:r>
                    </a:p>
                    <a:p>
                      <a:pPr algn="ctr" fontAlgn="b"/>
                      <a:r>
                        <a:rPr lang="pt-BR" sz="2400" b="1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70% acima do teto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Atividade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Totalidade</a:t>
                      </a:r>
                      <a:r>
                        <a:rPr lang="pt-BR" sz="2400" b="1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dos proventos*, </a:t>
                      </a:r>
                      <a:r>
                        <a:rPr lang="pt-BR" sz="2400" b="0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decorrente de aposentadoria por incapacidade permanente</a:t>
                      </a:r>
                      <a:endParaRPr lang="pt-BR" sz="2400" b="0" i="0" u="none" strike="noStrike" spc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100%</a:t>
                      </a:r>
                      <a:r>
                        <a:rPr lang="pt-BR" sz="2400" b="1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até o teto</a:t>
                      </a:r>
                    </a:p>
                    <a:p>
                      <a:pPr algn="ctr" fontAlgn="b"/>
                      <a:r>
                        <a:rPr lang="pt-BR" sz="2400" b="1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70% acima do teto</a:t>
                      </a:r>
                      <a:endParaRPr lang="pt-BR" sz="2400" b="1" i="0" u="none" strike="noStrike" spc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0376"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Cota Familiar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50%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Cota individual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10%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2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Limite das</a:t>
                      </a:r>
                      <a:r>
                        <a:rPr lang="pt-BR" sz="2400" b="1" i="0" u="none" strike="noStrike" spc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cotas</a:t>
                      </a:r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100% </a:t>
                      </a:r>
                      <a:r>
                        <a:rPr lang="pt-BR" sz="2400" b="0" i="0" u="none" strike="noStrike" spc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(cotas não reversíveis)</a:t>
                      </a:r>
                      <a:endParaRPr lang="pt-BR" sz="2400" b="0" i="0" u="none" strike="noStrike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400" b="1" i="0" u="none" strike="noStrike" spc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110000" y="4935920"/>
            <a:ext cx="9972000" cy="193899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b="1" kern="0" spc="-30" dirty="0" smtClean="0"/>
              <a:t>Acidente do trabalho, doença profissional ou do trabalho:</a:t>
            </a:r>
            <a:r>
              <a:rPr lang="pt-BR" sz="2000" b="1" kern="0" spc="-30" dirty="0" smtClean="0">
                <a:solidFill>
                  <a:srgbClr val="002060"/>
                </a:solidFill>
              </a:rPr>
              <a:t> </a:t>
            </a:r>
            <a:r>
              <a:rPr lang="pt-BR" sz="2000" b="1" kern="0" spc="-30" dirty="0" smtClean="0"/>
              <a:t>integralidade </a:t>
            </a:r>
            <a:r>
              <a:rPr lang="pt-BR" sz="2000" kern="0" spc="-30" dirty="0" smtClean="0"/>
              <a:t>(será considerado na apuração da remuneração a variação na carga horária e na vantagens permanentes, últimos 10 anos, e nas vantagens pessoais e de caráter individual, 1/30 por ano de recebimento)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b="1" kern="0" spc="-30" dirty="0" smtClean="0"/>
              <a:t>Demais casos de incapacidade permanente: </a:t>
            </a:r>
            <a:r>
              <a:rPr lang="pt-BR" sz="2000" b="1" kern="0" spc="-80" dirty="0"/>
              <a:t>60% da média aritmética simples dos 100%</a:t>
            </a:r>
            <a:r>
              <a:rPr lang="pt-BR" sz="2000" kern="0" spc="-80" dirty="0"/>
              <a:t>, acrescido de 2% a cada ano de contribuição, que exceder a 20 anos de contribuição</a:t>
            </a:r>
          </a:p>
        </p:txBody>
      </p:sp>
    </p:spTree>
    <p:extLst>
      <p:ext uri="{BB962C8B-B14F-4D97-AF65-F5344CB8AC3E}">
        <p14:creationId xmlns="" xmlns:p14="http://schemas.microsoft.com/office/powerpoint/2010/main" val="2340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7195210"/>
              </p:ext>
            </p:extLst>
          </p:nvPr>
        </p:nvGraphicFramePr>
        <p:xfrm>
          <a:off x="406060" y="3196240"/>
          <a:ext cx="11379881" cy="3020811"/>
        </p:xfrm>
        <a:graphic>
          <a:graphicData uri="http://schemas.openxmlformats.org/drawingml/2006/table">
            <a:tbl>
              <a:tblPr/>
              <a:tblGrid>
                <a:gridCol w="2023948"/>
                <a:gridCol w="822960"/>
                <a:gridCol w="897367"/>
                <a:gridCol w="969580"/>
                <a:gridCol w="1164525"/>
                <a:gridCol w="924812"/>
                <a:gridCol w="985455"/>
                <a:gridCol w="936242"/>
                <a:gridCol w="1067877"/>
                <a:gridCol w="571117"/>
                <a:gridCol w="1015998"/>
              </a:tblGrid>
              <a:tr h="144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Cargo (PEC 6/2019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: com até 20 de TC)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 smtClean="0">
                          <a:solidFill>
                            <a:srgbClr val="FFFF00"/>
                          </a:solidFill>
                          <a:latin typeface="+mn-lt"/>
                        </a:rPr>
                        <a:t>Aposent</a:t>
                      </a:r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60%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Teto 100%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Acima 70%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Base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Pensão 60%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Diminuição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44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Ministro e </a:t>
                      </a:r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SubProcurador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37.328,65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22.397,19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11.590,42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17.429,87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10.457,92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28,0%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17.423,97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Desembargador, Procurador e Proc. Regional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35.462,22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21.277,33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10.806,52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16.645,97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9.987,58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28,2%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16.587,81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Juiz/Procurador da República e Promotor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33.689,11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20.213,47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10.061,81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15.901,26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9.540,76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28,3%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15.793,46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Juiz Substituto e Promotor Adjunto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32.004,65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19.202,79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9.354,34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15.193,79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9.116,27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28,5%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15.038,82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ANALISTA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18.701,52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11.220,91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3.767,02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9.606,47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5.763,88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30,8%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9.079,01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17.114,55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10.268,73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3.100,50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8.939,95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5.363,97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31,3%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8.368,05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14.386,04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8.631,62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1.954,52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7.793,97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4.676,38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32,5%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7.145,68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TÉCNICO</a:t>
                      </a:r>
                    </a:p>
                  </a:txBody>
                  <a:tcPr marL="7746" marR="7746" marT="774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11.398,38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6.839,03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699,70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6.539,15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3.923,49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34,4%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5.807,21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10.431,13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6.258,68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293,46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6.132,91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3.679,75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35,3%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5.373,88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8.768,15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5.260,89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5.260,89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5.260,89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3.156,53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36,0%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-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4.733,01</a:t>
                      </a:r>
                    </a:p>
                  </a:txBody>
                  <a:tcPr marL="7746" marR="7746" marT="7746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4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Migrado/Novo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5.839,45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5.489,08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5.489,08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5.489,08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3.293,45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C000"/>
                          </a:solidFill>
                          <a:latin typeface="+mn-lt"/>
                        </a:rPr>
                        <a:t>56,4%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-2.546,00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1834530"/>
              </p:ext>
            </p:extLst>
          </p:nvPr>
        </p:nvGraphicFramePr>
        <p:xfrm>
          <a:off x="1448670" y="0"/>
          <a:ext cx="9382699" cy="3040380"/>
        </p:xfrm>
        <a:graphic>
          <a:graphicData uri="http://schemas.openxmlformats.org/drawingml/2006/table">
            <a:tbl>
              <a:tblPr/>
              <a:tblGrid>
                <a:gridCol w="2082498"/>
                <a:gridCol w="503984"/>
                <a:gridCol w="1357440"/>
                <a:gridCol w="1217613"/>
                <a:gridCol w="1111250"/>
                <a:gridCol w="1217613"/>
                <a:gridCol w="1217613"/>
                <a:gridCol w="674688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Cargo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Teto 100%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Acima 70%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Pensão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Ministro e </a:t>
                      </a:r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SubProcurador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37.328,65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22.042,44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27.881,89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74,7%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Desembargador, Procurador e Proc. Regional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35.462,22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20.735,94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26.575,39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74,9%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Juiz/Procurador da República e Promotor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33.689,11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19.494,76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25.334,21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75,2%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Juiz Substituto e Promotor Adjunto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32.004,65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18.315,64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24.155,09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75,5%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ANALISTA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18.701,52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9.003,45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14.842,90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79,4%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17.114,55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7.892,57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13.732,02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80,2%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14.386,04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5.982,61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11.822,06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82,2%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TÉCNICO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11.398,38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3.891,25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9.730,70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85,4%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10.431,13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3.214,18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9.053,63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86,8%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8.768,15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2.050,09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7.889,54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90,0%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Migrado/Novo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5.839,45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Slides</Template>
  <TotalTime>2313</TotalTime>
  <Words>5258</Words>
  <Application>Microsoft Office PowerPoint</Application>
  <PresentationFormat>Personalizar</PresentationFormat>
  <Paragraphs>2084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Tema do Office</vt:lpstr>
      <vt:lpstr>C:\Users\edmilson.enedino.FUNPRESPJUD\Desktop\Cópia de 02 09 2015.xls!Ramo![Cópia de 02 09 2015.xls]Ramo Gráfico 1-1</vt:lpstr>
      <vt:lpstr>G:\Cópia de 02 09 2015.xls!Adesão![Cópia de 02 09 2015.xls]Adesão Gráfico 2-2</vt:lpstr>
      <vt:lpstr>G:\Cópia de 02 09 2015.xls!Ramo![Cópia de 02 09 2015.xls]Ramo Gráfico 2</vt:lpstr>
      <vt:lpstr>G:\Cópia de 02 09 2015.xls!Cargos![Cópia de 02 09 2015.xls]Cargos Gráfico 1</vt:lpstr>
      <vt:lpstr>G:\Cópia de 02 09 2015.xls!Cargos![Cópia de 02 09 2015.xls]Cargos Gráfico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Camargos e Silva</dc:creator>
  <cp:lastModifiedBy>edmilson.enedino</cp:lastModifiedBy>
  <cp:revision>310</cp:revision>
  <cp:lastPrinted>2019-03-13T22:44:22Z</cp:lastPrinted>
  <dcterms:created xsi:type="dcterms:W3CDTF">2018-04-17T19:45:08Z</dcterms:created>
  <dcterms:modified xsi:type="dcterms:W3CDTF">2019-03-21T13:36:47Z</dcterms:modified>
</cp:coreProperties>
</file>